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441" r:id="rId2"/>
    <p:sldId id="443" r:id="rId3"/>
    <p:sldId id="498" r:id="rId4"/>
    <p:sldId id="445" r:id="rId5"/>
    <p:sldId id="449" r:id="rId6"/>
    <p:sldId id="450" r:id="rId7"/>
    <p:sldId id="501" r:id="rId8"/>
    <p:sldId id="451" r:id="rId9"/>
    <p:sldId id="452" r:id="rId10"/>
    <p:sldId id="453" r:id="rId11"/>
    <p:sldId id="454" r:id="rId12"/>
    <p:sldId id="455" r:id="rId13"/>
    <p:sldId id="456" r:id="rId14"/>
    <p:sldId id="457" r:id="rId15"/>
    <p:sldId id="458" r:id="rId16"/>
    <p:sldId id="459" r:id="rId17"/>
    <p:sldId id="460" r:id="rId18"/>
    <p:sldId id="463" r:id="rId19"/>
    <p:sldId id="464" r:id="rId20"/>
    <p:sldId id="465" r:id="rId21"/>
    <p:sldId id="466" r:id="rId22"/>
    <p:sldId id="467" r:id="rId23"/>
    <p:sldId id="468" r:id="rId24"/>
    <p:sldId id="469" r:id="rId25"/>
    <p:sldId id="470" r:id="rId26"/>
    <p:sldId id="471" r:id="rId27"/>
    <p:sldId id="472" r:id="rId28"/>
    <p:sldId id="473" r:id="rId29"/>
    <p:sldId id="474" r:id="rId30"/>
    <p:sldId id="475" r:id="rId31"/>
    <p:sldId id="489" r:id="rId32"/>
    <p:sldId id="476" r:id="rId33"/>
    <p:sldId id="477" r:id="rId34"/>
    <p:sldId id="478" r:id="rId35"/>
    <p:sldId id="479" r:id="rId36"/>
    <p:sldId id="480" r:id="rId37"/>
    <p:sldId id="481" r:id="rId38"/>
    <p:sldId id="482" r:id="rId39"/>
    <p:sldId id="483" r:id="rId40"/>
    <p:sldId id="484" r:id="rId41"/>
    <p:sldId id="485" r:id="rId42"/>
    <p:sldId id="502" r:id="rId43"/>
    <p:sldId id="486" r:id="rId44"/>
    <p:sldId id="487" r:id="rId45"/>
    <p:sldId id="488" r:id="rId46"/>
    <p:sldId id="500" r:id="rId47"/>
    <p:sldId id="490" r:id="rId48"/>
    <p:sldId id="491" r:id="rId49"/>
    <p:sldId id="493" r:id="rId50"/>
    <p:sldId id="492" r:id="rId51"/>
    <p:sldId id="376" r:id="rId52"/>
    <p:sldId id="377" r:id="rId53"/>
    <p:sldId id="378" r:id="rId54"/>
    <p:sldId id="379" r:id="rId55"/>
    <p:sldId id="447" r:id="rId56"/>
    <p:sldId id="381" r:id="rId57"/>
    <p:sldId id="448" r:id="rId58"/>
    <p:sldId id="383" r:id="rId59"/>
    <p:sldId id="384" r:id="rId60"/>
    <p:sldId id="385" r:id="rId61"/>
    <p:sldId id="386" r:id="rId62"/>
    <p:sldId id="387" r:id="rId63"/>
    <p:sldId id="388" r:id="rId64"/>
    <p:sldId id="389" r:id="rId65"/>
    <p:sldId id="390" r:id="rId66"/>
    <p:sldId id="391" r:id="rId67"/>
    <p:sldId id="392" r:id="rId68"/>
    <p:sldId id="393" r:id="rId69"/>
    <p:sldId id="394" r:id="rId70"/>
    <p:sldId id="395" r:id="rId71"/>
    <p:sldId id="396" r:id="rId72"/>
    <p:sldId id="496" r:id="rId73"/>
    <p:sldId id="397" r:id="rId74"/>
    <p:sldId id="398" r:id="rId75"/>
    <p:sldId id="399" r:id="rId76"/>
    <p:sldId id="400" r:id="rId77"/>
    <p:sldId id="401" r:id="rId78"/>
    <p:sldId id="402" r:id="rId79"/>
    <p:sldId id="403" r:id="rId80"/>
    <p:sldId id="404" r:id="rId81"/>
    <p:sldId id="405" r:id="rId82"/>
    <p:sldId id="406" r:id="rId83"/>
    <p:sldId id="407" r:id="rId84"/>
    <p:sldId id="408" r:id="rId85"/>
    <p:sldId id="409" r:id="rId86"/>
    <p:sldId id="410" r:id="rId87"/>
    <p:sldId id="411" r:id="rId88"/>
    <p:sldId id="412" r:id="rId89"/>
    <p:sldId id="413" r:id="rId90"/>
    <p:sldId id="414" r:id="rId91"/>
    <p:sldId id="415" r:id="rId92"/>
    <p:sldId id="416" r:id="rId93"/>
    <p:sldId id="417" r:id="rId94"/>
    <p:sldId id="418" r:id="rId95"/>
    <p:sldId id="419" r:id="rId96"/>
    <p:sldId id="420" r:id="rId97"/>
    <p:sldId id="424" r:id="rId98"/>
    <p:sldId id="425" r:id="rId99"/>
    <p:sldId id="426" r:id="rId100"/>
    <p:sldId id="494" r:id="rId101"/>
    <p:sldId id="495" r:id="rId102"/>
    <p:sldId id="427" r:id="rId103"/>
    <p:sldId id="428" r:id="rId104"/>
    <p:sldId id="429" r:id="rId105"/>
    <p:sldId id="430" r:id="rId106"/>
    <p:sldId id="431" r:id="rId107"/>
    <p:sldId id="432" r:id="rId108"/>
    <p:sldId id="434" r:id="rId109"/>
    <p:sldId id="435" r:id="rId110"/>
    <p:sldId id="436" r:id="rId111"/>
    <p:sldId id="437" r:id="rId112"/>
    <p:sldId id="446" r:id="rId113"/>
    <p:sldId id="374"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AC00"/>
    <a:srgbClr val="26B000"/>
    <a:srgbClr val="2BC800"/>
    <a:srgbClr val="2FDA00"/>
    <a:srgbClr val="34F200"/>
    <a:srgbClr val="4DFF1D"/>
    <a:srgbClr val="67FE00"/>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51" autoAdjust="0"/>
    <p:restoredTop sz="86404" autoAdjust="0"/>
  </p:normalViewPr>
  <p:slideViewPr>
    <p:cSldViewPr>
      <p:cViewPr varScale="1">
        <p:scale>
          <a:sx n="90" d="100"/>
          <a:sy n="90" d="100"/>
        </p:scale>
        <p:origin x="-1080" y="-108"/>
      </p:cViewPr>
      <p:guideLst>
        <p:guide orient="horz" pos="2160"/>
        <p:guide pos="2880"/>
      </p:guideLst>
    </p:cSldViewPr>
  </p:slideViewPr>
  <p:outlineViewPr>
    <p:cViewPr>
      <p:scale>
        <a:sx n="33" d="100"/>
        <a:sy n="33" d="100"/>
      </p:scale>
      <p:origin x="0" y="3118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4B3797-FFD4-4D4E-91AF-34751B584292}" type="datetimeFigureOut">
              <a:rPr lang="en-US" smtClean="0"/>
              <a:pPr/>
              <a:t>3/19/2009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B73AC3-694F-4D73-A12B-AD3245E5D3B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Undamaged</a:t>
            </a:r>
            <a:r>
              <a:rPr lang="en-US" baseline="0" dirty="0" smtClean="0"/>
              <a:t> Brumak</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Special case: you</a:t>
            </a:r>
            <a:r>
              <a:rPr lang="en-US" baseline="0" dirty="0" smtClean="0"/>
              <a:t> can still do a headshot on a meatshield and “</a:t>
            </a:r>
            <a:r>
              <a:rPr lang="en-US" baseline="0" dirty="0" err="1" smtClean="0"/>
              <a:t>insta</a:t>
            </a:r>
            <a:r>
              <a:rPr lang="en-US" baseline="0" dirty="0" smtClean="0"/>
              <a:t>-kill” it.</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Screenshot: Meatshield 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Example of a</a:t>
            </a:r>
            <a:r>
              <a:rPr lang="en-US" sz="1200" baseline="0" dirty="0" smtClean="0">
                <a:solidFill>
                  <a:schemeClr val="bg1"/>
                </a:solidFill>
                <a:latin typeface="Arial" pitchFamily="34" charset="0"/>
                <a:cs typeface="Arial" pitchFamily="34" charset="0"/>
              </a:rPr>
              <a:t> sequence of gore pieces broken off.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latin typeface="Arial" pitchFamily="34" charset="0"/>
                <a:cs typeface="Arial" pitchFamily="34" charset="0"/>
              </a:rPr>
              <a:t>Using original un-damaged mesh here!</a:t>
            </a:r>
            <a:endParaRPr lang="en-US" sz="1200" dirty="0" smtClean="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Screenshot: Meatshield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Notice that we</a:t>
            </a:r>
            <a:r>
              <a:rPr lang="en-US" sz="1200" baseline="0" dirty="0" smtClean="0">
                <a:solidFill>
                  <a:schemeClr val="bg1"/>
                </a:solidFill>
                <a:latin typeface="Arial" pitchFamily="34" charset="0"/>
                <a:cs typeface="Arial" pitchFamily="34" charset="0"/>
              </a:rPr>
              <a:t> switched to the gore mesh!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latin typeface="Arial" pitchFamily="34" charset="0"/>
                <a:cs typeface="Arial" pitchFamily="34" charset="0"/>
              </a:rPr>
              <a:t>It’s textured a bit differently to begin with, then we break off the left hand.</a:t>
            </a:r>
            <a:endParaRPr lang="en-US" sz="1200" dirty="0" smtClean="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Screenshot: Meatshield 3</a:t>
            </a:r>
          </a:p>
        </p:txBody>
      </p:sp>
      <p:sp>
        <p:nvSpPr>
          <p:cNvPr id="4" name="Slide Number Placeholder 3"/>
          <p:cNvSpPr>
            <a:spLocks noGrp="1"/>
          </p:cNvSpPr>
          <p:nvPr>
            <p:ph type="sldNum" sz="quarter" idx="10"/>
          </p:nvPr>
        </p:nvSpPr>
        <p:spPr/>
        <p:txBody>
          <a:bodyPr/>
          <a:lstStyle/>
          <a:p>
            <a:fld id="{FEB73AC3-694F-4D73-A12B-AD3245E5D3BD}"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Screenshot: Meatshield 4</a:t>
            </a:r>
          </a:p>
        </p:txBody>
      </p:sp>
      <p:sp>
        <p:nvSpPr>
          <p:cNvPr id="4" name="Slide Number Placeholder 3"/>
          <p:cNvSpPr>
            <a:spLocks noGrp="1"/>
          </p:cNvSpPr>
          <p:nvPr>
            <p:ph type="sldNum" sz="quarter" idx="10"/>
          </p:nvPr>
        </p:nvSpPr>
        <p:spPr/>
        <p:txBody>
          <a:bodyPr/>
          <a:lstStyle/>
          <a:p>
            <a:fld id="{FEB73AC3-694F-4D73-A12B-AD3245E5D3BD}"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Combine</a:t>
            </a:r>
            <a:r>
              <a:rPr lang="en-US" baseline="0" dirty="0" smtClean="0"/>
              <a:t> many different types of effects to achieve the final look.</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Screenshot: Meatshield 5</a:t>
            </a:r>
          </a:p>
        </p:txBody>
      </p:sp>
      <p:sp>
        <p:nvSpPr>
          <p:cNvPr id="4" name="Slide Number Placeholder 3"/>
          <p:cNvSpPr>
            <a:spLocks noGrp="1"/>
          </p:cNvSpPr>
          <p:nvPr>
            <p:ph type="sldNum" sz="quarter" idx="10"/>
          </p:nvPr>
        </p:nvSpPr>
        <p:spPr/>
        <p:txBody>
          <a:bodyPr/>
          <a:lstStyle/>
          <a:p>
            <a:fld id="{FEB73AC3-694F-4D73-A12B-AD3245E5D3BD}"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Screenshot: Meatshield 6</a:t>
            </a:r>
          </a:p>
        </p:txBody>
      </p:sp>
      <p:sp>
        <p:nvSpPr>
          <p:cNvPr id="4" name="Slide Number Placeholder 3"/>
          <p:cNvSpPr>
            <a:spLocks noGrp="1"/>
          </p:cNvSpPr>
          <p:nvPr>
            <p:ph type="sldNum" sz="quarter" idx="10"/>
          </p:nvPr>
        </p:nvSpPr>
        <p:spPr/>
        <p:txBody>
          <a:bodyPr/>
          <a:lstStyle/>
          <a:p>
            <a:fld id="{FEB73AC3-694F-4D73-A12B-AD3245E5D3BD}"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Screenshot: Meatshield 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Mission accomplished.</a:t>
            </a:r>
          </a:p>
        </p:txBody>
      </p:sp>
      <p:sp>
        <p:nvSpPr>
          <p:cNvPr id="4" name="Slide Number Placeholder 3"/>
          <p:cNvSpPr>
            <a:spLocks noGrp="1"/>
          </p:cNvSpPr>
          <p:nvPr>
            <p:ph type="sldNum" sz="quarter" idx="10"/>
          </p:nvPr>
        </p:nvSpPr>
        <p:spPr/>
        <p:txBody>
          <a:bodyPr/>
          <a:lstStyle/>
          <a:p>
            <a:fld id="{FEB73AC3-694F-4D73-A12B-AD3245E5D3BD}"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Movie: Chainsaw kill.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Example of gameplay code deciding</a:t>
            </a:r>
            <a:r>
              <a:rPr lang="en-US" sz="1200" baseline="0" dirty="0" smtClean="0">
                <a:solidFill>
                  <a:schemeClr val="bg1"/>
                </a:solidFill>
                <a:latin typeface="Arial" pitchFamily="34" charset="0"/>
                <a:cs typeface="Arial" pitchFamily="34" charset="0"/>
              </a:rPr>
              <a:t> a specific constraint to break.</a:t>
            </a:r>
            <a:endParaRPr lang="en-US" sz="1100" dirty="0" smtClean="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 effect</a:t>
            </a:r>
            <a:r>
              <a:rPr lang="en-US" baseline="0" dirty="0" smtClean="0"/>
              <a:t> is more than just the sum of its parts. Combining effects is key.</a:t>
            </a:r>
          </a:p>
        </p:txBody>
      </p:sp>
      <p:sp>
        <p:nvSpPr>
          <p:cNvPr id="4" name="Slide Number Placeholder 3"/>
          <p:cNvSpPr>
            <a:spLocks noGrp="1"/>
          </p:cNvSpPr>
          <p:nvPr>
            <p:ph type="sldNum" sz="quarter" idx="10"/>
          </p:nvPr>
        </p:nvSpPr>
        <p:spPr/>
        <p:txBody>
          <a:bodyPr/>
          <a:lstStyle/>
          <a:p>
            <a:fld id="{FEB73AC3-694F-4D73-A12B-AD3245E5D3BD}"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bg1"/>
                </a:solidFill>
                <a:latin typeface="Arial" pitchFamily="34" charset="0"/>
                <a:cs typeface="Arial" pitchFamily="34" charset="0"/>
              </a:rPr>
              <a:t>Movie: </a:t>
            </a:r>
            <a:r>
              <a:rPr lang="en-US" sz="1200" dirty="0" err="1" smtClean="0">
                <a:solidFill>
                  <a:schemeClr val="bg1"/>
                </a:solidFill>
                <a:latin typeface="Arial" pitchFamily="34" charset="0"/>
                <a:cs typeface="Arial" pitchFamily="34" charset="0"/>
              </a:rPr>
              <a:t>Riftworm</a:t>
            </a:r>
            <a:r>
              <a:rPr lang="en-US" sz="1200" dirty="0" smtClean="0">
                <a:solidFill>
                  <a:schemeClr val="bg1"/>
                </a:solidFill>
                <a:latin typeface="Arial" pitchFamily="34" charset="0"/>
                <a:cs typeface="Arial" pitchFamily="34" charset="0"/>
              </a:rPr>
              <a:t> heart chamber, </a:t>
            </a:r>
            <a:r>
              <a:rPr lang="en-US" sz="1200" dirty="0" err="1" smtClean="0">
                <a:solidFill>
                  <a:schemeClr val="bg1"/>
                </a:solidFill>
                <a:latin typeface="Arial" pitchFamily="34" charset="0"/>
                <a:cs typeface="Arial" pitchFamily="34" charset="0"/>
              </a:rPr>
              <a:t>chainsawing</a:t>
            </a:r>
            <a:r>
              <a:rPr lang="en-US" sz="1200" dirty="0" smtClean="0">
                <a:solidFill>
                  <a:schemeClr val="bg1"/>
                </a:solidFill>
                <a:latin typeface="Arial" pitchFamily="34" charset="0"/>
                <a:cs typeface="Arial" pitchFamily="34" charset="0"/>
              </a:rPr>
              <a:t> through arteries.</a:t>
            </a:r>
          </a:p>
          <a:p>
            <a:endParaRPr lang="en-US" sz="1200" dirty="0" smtClean="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Show-casing many different techniques:</a:t>
            </a:r>
            <a:r>
              <a:rPr lang="en-US" sz="1200" baseline="0" dirty="0" smtClean="0">
                <a:solidFill>
                  <a:schemeClr val="bg1"/>
                </a:solidFill>
                <a:latin typeface="Arial" pitchFamily="34" charset="0"/>
                <a:cs typeface="Arial" pitchFamily="34" charset="0"/>
              </a:rPr>
              <a:t> Gore, world-space particles, blood fluid simulation, surface-space blood shader, screen-space blood, etc.</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EB73AC3-694F-4D73-A12B-AD3245E5D3BD}"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Gears of War is Mature-rated</a:t>
            </a:r>
            <a:r>
              <a:rPr lang="en-US" baseline="0" dirty="0" smtClean="0"/>
              <a:t> for a reason.</a:t>
            </a:r>
          </a:p>
          <a:p>
            <a:r>
              <a:rPr lang="en-US" baseline="0" dirty="0" smtClean="0"/>
              <a:t>Not a GWAR show, but still…</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90 units in front of the camera</a:t>
            </a:r>
          </a:p>
          <a:p>
            <a:r>
              <a:rPr lang="en-US" dirty="0" smtClean="0"/>
              <a:t>The</a:t>
            </a:r>
            <a:r>
              <a:rPr lang="en-US" baseline="0" dirty="0" smtClean="0"/>
              <a:t> p</a:t>
            </a:r>
            <a:r>
              <a:rPr lang="en-US" dirty="0" smtClean="0"/>
              <a:t>article effect adjust</a:t>
            </a:r>
            <a:r>
              <a:rPr lang="en-US" baseline="0" dirty="0" smtClean="0"/>
              <a:t> itself to make sure it’s always larger than the largest viewport (aspect ratio/resolutions/etc)</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Kismet</a:t>
            </a:r>
            <a:r>
              <a:rPr lang="en-US" baseline="0" dirty="0" smtClean="0"/>
              <a:t> works in conjunction with a c</a:t>
            </a:r>
            <a:r>
              <a:rPr lang="en-US" dirty="0" smtClean="0"/>
              <a:t>inematic to also control other things (e.g. height of the pool</a:t>
            </a:r>
            <a:r>
              <a:rPr lang="en-US" baseline="0" dirty="0" smtClean="0"/>
              <a:t> of blood).</a:t>
            </a:r>
          </a:p>
          <a:p>
            <a:r>
              <a:rPr lang="en-US" baseline="0" dirty="0" smtClean="0"/>
              <a:t>Triggered by gameplay events.</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43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EB73AC3-694F-4D73-A12B-AD3245E5D3BD}" type="slidenum">
              <a:rPr lang="en-US" smtClean="0"/>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a:t>
            </a:r>
            <a:r>
              <a:rPr lang="en-US" sz="1200" dirty="0" smtClean="0">
                <a:solidFill>
                  <a:schemeClr val="bg1"/>
                </a:solidFill>
                <a:latin typeface="Arial" pitchFamily="34" charset="0"/>
                <a:cs typeface="Arial" pitchFamily="34" charset="0"/>
              </a:rPr>
              <a:t>MOVIE: </a:t>
            </a:r>
            <a:r>
              <a:rPr lang="en-US" sz="1200" dirty="0" err="1" smtClean="0">
                <a:solidFill>
                  <a:schemeClr val="bg1"/>
                </a:solidFill>
                <a:latin typeface="Arial" pitchFamily="34" charset="0"/>
                <a:cs typeface="Arial" pitchFamily="34" charset="0"/>
              </a:rPr>
              <a:t>Riftworm</a:t>
            </a:r>
            <a:r>
              <a:rPr lang="en-US" sz="1200" dirty="0" smtClean="0">
                <a:solidFill>
                  <a:schemeClr val="bg1"/>
                </a:solidFill>
                <a:latin typeface="Arial" pitchFamily="34" charset="0"/>
                <a:cs typeface="Arial" pitchFamily="34" charset="0"/>
              </a:rPr>
              <a:t> heart chamber, chain-sawing through arteries.</a:t>
            </a:r>
          </a:p>
        </p:txBody>
      </p:sp>
      <p:sp>
        <p:nvSpPr>
          <p:cNvPr id="4" name="Slide Number Placeholder 3"/>
          <p:cNvSpPr>
            <a:spLocks noGrp="1"/>
          </p:cNvSpPr>
          <p:nvPr>
            <p:ph type="sldNum" sz="quarter" idx="10"/>
          </p:nvPr>
        </p:nvSpPr>
        <p:spPr/>
        <p:txBody>
          <a:bodyPr/>
          <a:lstStyle/>
          <a:p>
            <a:fld id="{FEB73AC3-694F-4D73-A12B-AD3245E5D3BD}" type="slidenum">
              <a:rPr lang="en-US" smtClean="0"/>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bg1"/>
                </a:solidFill>
                <a:latin typeface="Arial" pitchFamily="34" charset="0"/>
                <a:cs typeface="Arial" pitchFamily="34" charset="0"/>
              </a:rPr>
              <a:t>Movie: </a:t>
            </a:r>
            <a:r>
              <a:rPr lang="en-US" sz="1200" dirty="0" err="1" smtClean="0">
                <a:solidFill>
                  <a:schemeClr val="bg1"/>
                </a:solidFill>
                <a:latin typeface="Arial" pitchFamily="34" charset="0"/>
                <a:cs typeface="Arial" pitchFamily="34" charset="0"/>
              </a:rPr>
              <a:t>Riftworm</a:t>
            </a:r>
            <a:r>
              <a:rPr lang="en-US" sz="1200" dirty="0" smtClean="0">
                <a:solidFill>
                  <a:schemeClr val="bg1"/>
                </a:solidFill>
                <a:latin typeface="Arial" pitchFamily="34" charset="0"/>
                <a:cs typeface="Arial" pitchFamily="34" charset="0"/>
              </a:rPr>
              <a:t> heart chamber, </a:t>
            </a:r>
            <a:r>
              <a:rPr lang="en-US" sz="1200" dirty="0" err="1" smtClean="0">
                <a:solidFill>
                  <a:schemeClr val="bg1"/>
                </a:solidFill>
                <a:latin typeface="Arial" pitchFamily="34" charset="0"/>
                <a:cs typeface="Arial" pitchFamily="34" charset="0"/>
              </a:rPr>
              <a:t>chainsawing</a:t>
            </a:r>
            <a:r>
              <a:rPr lang="en-US" sz="1200" dirty="0" smtClean="0">
                <a:solidFill>
                  <a:schemeClr val="bg1"/>
                </a:solidFill>
                <a:latin typeface="Arial" pitchFamily="34" charset="0"/>
                <a:cs typeface="Arial" pitchFamily="34" charset="0"/>
              </a:rPr>
              <a:t> through arteries.</a:t>
            </a:r>
          </a:p>
          <a:p>
            <a:endParaRPr lang="en-US" sz="1200" dirty="0" smtClean="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Show-casing many different techniques:</a:t>
            </a:r>
            <a:r>
              <a:rPr lang="en-US" sz="1200" baseline="0" dirty="0" smtClean="0">
                <a:solidFill>
                  <a:schemeClr val="bg1"/>
                </a:solidFill>
                <a:latin typeface="Arial" pitchFamily="34" charset="0"/>
                <a:cs typeface="Arial" pitchFamily="34" charset="0"/>
              </a:rPr>
              <a:t> Gore, world-space particles, blood fluid simulation, surface-space blood shader, screen-space blood, etc.</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NEXT MOVIE: </a:t>
            </a:r>
            <a:r>
              <a:rPr lang="en-US" sz="1200" dirty="0" err="1" smtClean="0">
                <a:solidFill>
                  <a:schemeClr val="bg1"/>
                </a:solidFill>
                <a:latin typeface="Arial" pitchFamily="34" charset="0"/>
                <a:cs typeface="Arial" pitchFamily="34" charset="0"/>
              </a:rPr>
              <a:t>Riftworm</a:t>
            </a:r>
            <a:r>
              <a:rPr lang="en-US" sz="1200" dirty="0" smtClean="0">
                <a:solidFill>
                  <a:schemeClr val="bg1"/>
                </a:solidFill>
                <a:latin typeface="Arial" pitchFamily="34" charset="0"/>
                <a:cs typeface="Arial" pitchFamily="34" charset="0"/>
              </a:rPr>
              <a:t> exit cinematic</a:t>
            </a:r>
            <a:endParaRPr lang="en-US" sz="800" dirty="0" smtClean="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Movie: </a:t>
            </a:r>
            <a:r>
              <a:rPr lang="en-US" sz="1200" dirty="0" err="1" smtClean="0">
                <a:solidFill>
                  <a:schemeClr val="bg1"/>
                </a:solidFill>
                <a:latin typeface="Arial" pitchFamily="34" charset="0"/>
                <a:cs typeface="Arial" pitchFamily="34" charset="0"/>
              </a:rPr>
              <a:t>Riftworm</a:t>
            </a:r>
            <a:r>
              <a:rPr lang="en-US" sz="1200" dirty="0" smtClean="0">
                <a:solidFill>
                  <a:schemeClr val="bg1"/>
                </a:solidFill>
                <a:latin typeface="Arial" pitchFamily="34" charset="0"/>
                <a:cs typeface="Arial" pitchFamily="34" charset="0"/>
              </a:rPr>
              <a:t> exit cinematic</a:t>
            </a:r>
            <a:endParaRPr lang="en-US" sz="800" dirty="0" smtClean="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48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 everyone!</a:t>
            </a:r>
            <a:r>
              <a:rPr lang="en-US" baseline="0" dirty="0" smtClean="0"/>
              <a:t>  </a:t>
            </a:r>
            <a:r>
              <a:rPr lang="en-US" dirty="0" smtClean="0"/>
              <a:t>My name</a:t>
            </a:r>
            <a:r>
              <a:rPr lang="en-US" baseline="0" dirty="0" smtClean="0"/>
              <a:t> is Daniel Wright, I work as an Engine programmer at Epic Games.  </a:t>
            </a:r>
          </a:p>
          <a:p>
            <a:endParaRPr lang="en-US" baseline="0" dirty="0" smtClean="0"/>
          </a:p>
          <a:p>
            <a:r>
              <a:rPr lang="en-US" dirty="0" smtClean="0"/>
              <a:t>Epic</a:t>
            </a:r>
            <a:r>
              <a:rPr lang="en-US" baseline="0" dirty="0" smtClean="0"/>
              <a:t> doesn’t really hire programmers without industry experience, but I was lucky enough to get an internship in 2006.  Since then they forgot to fire me, so I’m still here three years later.</a:t>
            </a:r>
          </a:p>
          <a:p>
            <a:endParaRPr lang="en-US" baseline="0" dirty="0" smtClean="0"/>
          </a:p>
          <a:p>
            <a:r>
              <a:rPr lang="en-US" dirty="0" smtClean="0"/>
              <a:t>I really love graphics, I’m always annoying my wife by pointing out things in the real world</a:t>
            </a:r>
            <a:r>
              <a:rPr lang="en-US" baseline="0" dirty="0" smtClean="0"/>
              <a:t> and saying “That looks fake” or “I could render that better!”</a:t>
            </a:r>
          </a:p>
          <a:p>
            <a:endParaRPr lang="en-US" baseline="0" dirty="0" smtClean="0"/>
          </a:p>
          <a:p>
            <a:r>
              <a:rPr lang="en-US" baseline="0" dirty="0" smtClean="0"/>
              <a:t>On a serious note, I’ve worked mainly on optimizing graphics for the </a:t>
            </a:r>
            <a:r>
              <a:rPr lang="en-US" baseline="0" dirty="0" err="1" smtClean="0"/>
              <a:t>xbox</a:t>
            </a:r>
            <a:r>
              <a:rPr lang="en-US" baseline="0" dirty="0" smtClean="0"/>
              <a:t> 360, </a:t>
            </a:r>
            <a:r>
              <a:rPr lang="en-US" baseline="0" dirty="0" err="1" smtClean="0"/>
              <a:t>playstation</a:t>
            </a:r>
            <a:r>
              <a:rPr lang="en-US" baseline="0" dirty="0" smtClean="0"/>
              <a:t> 3 and PC.</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’s start by looking at how we handled character lighting in Gears of War 2.</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Gears 1 only supported </a:t>
            </a:r>
            <a:r>
              <a:rPr lang="en-US" baseline="0" dirty="0" smtClean="0"/>
              <a:t>1-bone skinning for breakable meshes.</a:t>
            </a:r>
          </a:p>
          <a:p>
            <a:r>
              <a:rPr lang="en-US" baseline="0" dirty="0" smtClean="0"/>
              <a:t>In Gears 2 we wanted to dismember characters properly with soft 4-bone skinning.</a:t>
            </a:r>
          </a:p>
          <a:p>
            <a:r>
              <a:rPr lang="en-US" baseline="0" dirty="0" smtClean="0"/>
              <a:t>Show ripped internals of a character in it’s full glory.</a:t>
            </a:r>
          </a:p>
          <a:p>
            <a:r>
              <a:rPr lang="en-US" baseline="0" dirty="0" smtClean="0"/>
              <a:t>Hand-modeled and hand-textured geometry for everything – cuts, internals, damaged surfaces. No procedural geometry or texturing.</a:t>
            </a:r>
          </a:p>
          <a:p>
            <a:r>
              <a:rPr lang="en-US" baseline="0" dirty="0" smtClean="0"/>
              <a:t>While adding all this detail, we didn’t want this to affect the performance of undamaged meshes. They should still run at optimal speed with no overhead.</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Specifically</a:t>
            </a:r>
            <a:r>
              <a:rPr lang="en-US" baseline="0" dirty="0" smtClean="0"/>
              <a:t> how we handled in game lighting, shadowing and cinematic lighting.</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4000" dirty="0" smtClean="0"/>
              <a:t>We want an in-game character lighting system that:</a:t>
            </a:r>
          </a:p>
          <a:p>
            <a:r>
              <a:rPr lang="en-US" sz="4000" dirty="0" smtClean="0"/>
              <a:t>-Integrates</a:t>
            </a:r>
            <a:r>
              <a:rPr lang="en-US" sz="4000" baseline="0" dirty="0" smtClean="0"/>
              <a:t> the character closely with the environment</a:t>
            </a:r>
          </a:p>
          <a:p>
            <a:r>
              <a:rPr lang="en-US" sz="4000" baseline="0" dirty="0" smtClean="0"/>
              <a:t>-Doesn’t require a lot of Artist setup, in other words they shouldn’t have to light the level again for characters</a:t>
            </a:r>
          </a:p>
          <a:p>
            <a:r>
              <a:rPr lang="en-US" sz="4000" baseline="0" dirty="0" smtClean="0"/>
              <a:t>-And has more consistent performance characteristics than normal dynamic lighting</a:t>
            </a:r>
          </a:p>
        </p:txBody>
      </p:sp>
      <p:sp>
        <p:nvSpPr>
          <p:cNvPr id="4" name="Slide Number Placeholder 3"/>
          <p:cNvSpPr>
            <a:spLocks noGrp="1"/>
          </p:cNvSpPr>
          <p:nvPr>
            <p:ph type="sldNum" sz="quarter" idx="10"/>
          </p:nvPr>
        </p:nvSpPr>
        <p:spPr/>
        <p:txBody>
          <a:bodyPr/>
          <a:lstStyle/>
          <a:p>
            <a:fld id="{FEB73AC3-694F-4D73-A12B-AD3245E5D3BD}" type="slidenum">
              <a:rPr lang="en-US" smtClean="0"/>
              <a:pPr/>
              <a:t>53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Gears</a:t>
            </a:r>
            <a:r>
              <a:rPr lang="en-US" baseline="0" dirty="0" smtClean="0"/>
              <a:t> 2 levels are lit with many static light sources, you can see the light icons in this picture.</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same scene with the light influence radii drawn.</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Only</a:t>
            </a:r>
            <a:r>
              <a:rPr lang="en-US" baseline="0" dirty="0" smtClean="0"/>
              <a:t> a handful</a:t>
            </a:r>
            <a:r>
              <a:rPr lang="en-US" dirty="0" smtClean="0"/>
              <a:t> of these static lights</a:t>
            </a:r>
            <a:r>
              <a:rPr lang="en-US" baseline="0" dirty="0" smtClean="0"/>
              <a:t> act as dominant light sources and provide the direct lighting part of the rendering equation. </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rest are fill lights which serve as an approximation to global illumination bounces, and don’t affect level lighting performance since they are built into the light-map.  </a:t>
            </a:r>
          </a:p>
          <a:p>
            <a:endParaRPr lang="en-US" baseline="0" dirty="0" smtClean="0"/>
          </a:p>
          <a:p>
            <a:r>
              <a:rPr lang="en-US" baseline="0" dirty="0" smtClean="0"/>
              <a:t>By default all lights are dominant lights, and artists mark the appropriate ones as fill lights.</a:t>
            </a:r>
          </a:p>
        </p:txBody>
      </p:sp>
      <p:sp>
        <p:nvSpPr>
          <p:cNvPr id="4" name="Slide Number Placeholder 3"/>
          <p:cNvSpPr>
            <a:spLocks noGrp="1"/>
          </p:cNvSpPr>
          <p:nvPr>
            <p:ph type="sldNum" sz="quarter" idx="10"/>
          </p:nvPr>
        </p:nvSpPr>
        <p:spPr/>
        <p:txBody>
          <a:bodyPr/>
          <a:lstStyle/>
          <a:p>
            <a:fld id="{FEB73AC3-694F-4D73-A12B-AD3245E5D3BD}" type="slidenum">
              <a:rPr lang="en-US" smtClean="0"/>
              <a:pPr/>
              <a:t>57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Dynamically lighting the character with all of these lights gives the best result, but at a steep and difficult to control performance cost.</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use the term Light Environment to mean a representation of the incident lighting for an object, along with the logic controlling how to update and apply that incident lighting.</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59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spherical harmonic basis is just an efficient way to represent low frequency incident lighting from all directions for a single point.  It serves the same purpose as a </a:t>
            </a:r>
            <a:r>
              <a:rPr lang="en-US" baseline="0" dirty="0" err="1" smtClean="0"/>
              <a:t>cubemap</a:t>
            </a:r>
            <a:r>
              <a:rPr lang="en-US" baseline="0" dirty="0" smtClean="0"/>
              <a:t> but with a different set of tradeoffs.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used a 9 coefficient spherical harmonic basis, which gave sufficiently high frequency storage for our needs.</a:t>
            </a:r>
            <a:endParaRPr lang="en-US" dirty="0" smtClean="0"/>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Gears 2 we composite</a:t>
            </a:r>
            <a:r>
              <a:rPr lang="en-US" baseline="0" dirty="0" smtClean="0"/>
              <a:t> all the relevant lights into a spherical harmonic basis for each character.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itchFamily="34" charset="0"/>
                <a:cs typeface="Arial" pitchFamily="34" charset="0"/>
              </a:rPr>
              <a:t>Light visibility is determined with ray traces.</a:t>
            </a:r>
            <a:r>
              <a:rPr lang="en-US" sz="1200" baseline="0" dirty="0" smtClean="0">
                <a:solidFill>
                  <a:schemeClr val="bg1"/>
                </a:solidFill>
                <a:latin typeface="Arial" pitchFamily="34" charset="0"/>
                <a:cs typeface="Arial" pitchFamily="34" charset="0"/>
              </a:rPr>
              <a:t>  To avoid this being a performance bottleneck we separate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latin typeface="Arial" pitchFamily="34" charset="0"/>
                <a:cs typeface="Arial" pitchFamily="34" charset="0"/>
              </a:rPr>
              <a:t> the incident lighting into static and dynamic environments.</a:t>
            </a:r>
            <a:endParaRPr lang="en-US" sz="1200" dirty="0" smtClean="0">
              <a:solidFill>
                <a:schemeClr val="bg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EB73AC3-694F-4D73-A12B-AD3245E5D3BD}" type="slidenum">
              <a:rPr lang="en-US" smtClean="0"/>
              <a:pPr/>
              <a:t>9</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2400" dirty="0" smtClean="0">
                <a:solidFill>
                  <a:schemeClr val="bg1"/>
                </a:solidFill>
                <a:latin typeface="Arial" pitchFamily="34" charset="0"/>
                <a:cs typeface="Arial" pitchFamily="34" charset="0"/>
              </a:rPr>
              <a:t>Lights</a:t>
            </a:r>
            <a:r>
              <a:rPr lang="en-US" sz="2400" baseline="0" dirty="0" smtClean="0">
                <a:solidFill>
                  <a:schemeClr val="bg1"/>
                </a:solidFill>
                <a:latin typeface="Arial" pitchFamily="34" charset="0"/>
                <a:cs typeface="Arial" pitchFamily="34" charset="0"/>
              </a:rPr>
              <a:t> which do not move or change lighting properties in-game go into the static environment.</a:t>
            </a:r>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For the static environment:</a:t>
            </a:r>
          </a:p>
          <a:p>
            <a:pPr lvl="1"/>
            <a:r>
              <a:rPr lang="en-US" sz="2000" dirty="0" smtClean="0">
                <a:solidFill>
                  <a:schemeClr val="bg1"/>
                </a:solidFill>
                <a:latin typeface="Arial" pitchFamily="34" charset="0"/>
                <a:cs typeface="Arial" pitchFamily="34" charset="0"/>
              </a:rPr>
              <a:t>Update cost is spread across multiple frames</a:t>
            </a:r>
          </a:p>
          <a:p>
            <a:pPr lvl="1"/>
            <a:r>
              <a:rPr lang="en-US" sz="2000" dirty="0" smtClean="0">
                <a:solidFill>
                  <a:schemeClr val="bg1"/>
                </a:solidFill>
                <a:latin typeface="Arial" pitchFamily="34" charset="0"/>
                <a:cs typeface="Arial" pitchFamily="34" charset="0"/>
              </a:rPr>
              <a:t>Update rate is determined by visibility, distance to the viewer, and</a:t>
            </a:r>
            <a:r>
              <a:rPr lang="en-US" sz="2000" baseline="0" dirty="0" smtClean="0">
                <a:solidFill>
                  <a:schemeClr val="bg1"/>
                </a:solidFill>
                <a:latin typeface="Arial" pitchFamily="34" charset="0"/>
                <a:cs typeface="Arial" pitchFamily="34" charset="0"/>
              </a:rPr>
              <a:t> user specified object</a:t>
            </a:r>
            <a:r>
              <a:rPr lang="en-US" sz="2000" dirty="0" smtClean="0">
                <a:solidFill>
                  <a:schemeClr val="bg1"/>
                </a:solidFill>
                <a:latin typeface="Arial" pitchFamily="34" charset="0"/>
                <a:cs typeface="Arial" pitchFamily="34" charset="0"/>
              </a:rPr>
              <a:t> importance</a:t>
            </a:r>
          </a:p>
          <a:p>
            <a:endParaRPr lang="en-US" sz="2400" dirty="0" smtClean="0">
              <a:solidFill>
                <a:schemeClr val="bg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2400" dirty="0" smtClean="0">
                <a:solidFill>
                  <a:schemeClr val="bg1"/>
                </a:solidFill>
                <a:latin typeface="Arial" pitchFamily="34" charset="0"/>
                <a:cs typeface="Arial" pitchFamily="34" charset="0"/>
              </a:rPr>
              <a:t>The Dynamic environment</a:t>
            </a:r>
            <a:r>
              <a:rPr lang="en-US" sz="2400" baseline="0" dirty="0" smtClean="0">
                <a:solidFill>
                  <a:schemeClr val="bg1"/>
                </a:solidFill>
                <a:latin typeface="Arial" pitchFamily="34" charset="0"/>
                <a:cs typeface="Arial" pitchFamily="34" charset="0"/>
              </a:rPr>
              <a:t> is u</a:t>
            </a:r>
            <a:r>
              <a:rPr lang="en-US" sz="2000" dirty="0" smtClean="0">
                <a:solidFill>
                  <a:schemeClr val="bg1"/>
                </a:solidFill>
                <a:latin typeface="Arial" pitchFamily="34" charset="0"/>
                <a:cs typeface="Arial" pitchFamily="34" charset="0"/>
              </a:rPr>
              <a:t>pdated every frame</a:t>
            </a:r>
            <a:r>
              <a:rPr lang="en-US" sz="1200" dirty="0" smtClean="0">
                <a:solidFill>
                  <a:schemeClr val="tx1"/>
                </a:solidFill>
                <a:latin typeface="+mn-lt"/>
                <a:cs typeface="+mn-cs"/>
              </a:rPr>
              <a:t>,</a:t>
            </a:r>
            <a:r>
              <a:rPr lang="en-US" sz="1200" baseline="0" dirty="0" smtClean="0">
                <a:solidFill>
                  <a:schemeClr val="tx1"/>
                </a:solidFill>
                <a:latin typeface="+mn-lt"/>
                <a:cs typeface="+mn-cs"/>
              </a:rPr>
              <a:t> and then combined with the interpolated static environment for the final light environment representation.</a:t>
            </a:r>
            <a:endParaRPr lang="en-US" sz="2000" dirty="0" smtClean="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63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have a representation of the incident lighting on the character,</a:t>
            </a:r>
            <a:r>
              <a:rPr lang="en-US" baseline="0" dirty="0" smtClean="0"/>
              <a:t> we need to actually apply it to the character.  </a:t>
            </a:r>
          </a:p>
          <a:p>
            <a:endParaRPr lang="en-US" baseline="0" dirty="0" smtClean="0"/>
          </a:p>
          <a:p>
            <a:r>
              <a:rPr lang="en-US" baseline="0" dirty="0" smtClean="0"/>
              <a:t>We extract a virtual directional light from the dominant direction of the spherical harmonic basis and use this on the character to represent direct illumination.</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medium quality lighting we also extract a dual-hemisphere light from what’s left of the light environment.  This represents the indirect lighting on the character.  </a:t>
            </a:r>
          </a:p>
          <a:p>
            <a:endParaRPr lang="en-US" baseline="0" dirty="0" smtClean="0"/>
          </a:p>
          <a:p>
            <a:r>
              <a:rPr lang="en-US" dirty="0" smtClean="0"/>
              <a:t>However,</a:t>
            </a:r>
            <a:r>
              <a:rPr lang="en-US" baseline="0" dirty="0" smtClean="0"/>
              <a:t> the dual-hemisphere light can only represent incident light from above and below so we need a better solution for high quality character lighting. </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get higher quality by evaluating the remaining spherical harmonic environment per-pixel, which can represent incident lighting from any direction.  </a:t>
            </a:r>
          </a:p>
          <a:p>
            <a:endParaRPr lang="en-US" baseline="0" dirty="0" smtClean="0"/>
          </a:p>
          <a:p>
            <a:r>
              <a:rPr lang="en-US" baseline="0" dirty="0" smtClean="0"/>
              <a:t>This high quality secondary light is used on all characters, and the medium quality version is used on other dynamic objects.</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final result with</a:t>
            </a:r>
            <a:r>
              <a:rPr lang="en-US" baseline="0" dirty="0" smtClean="0"/>
              <a:t> the actual character material</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a:t>
            </a:r>
            <a:r>
              <a:rPr lang="en-US" baseline="0" dirty="0" smtClean="0"/>
              <a:t> all lights affecting the character have to go into the light environment, we can render additional dynamic lights with additive passes.  By default all lights are represented by the light environment, but artists can choose which lights are applied with normal dynamic lighting.</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shadow direction is determined by the dominant light direction, with fill lights excluded.</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69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light environment light represents</a:t>
            </a:r>
            <a:r>
              <a:rPr lang="en-US" baseline="0" dirty="0" smtClean="0"/>
              <a:t> indirect lighting on the character, so we want this to not be affected by the direct light shadow.  It is applied after the shadows.</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70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character</a:t>
            </a:r>
            <a:r>
              <a:rPr lang="en-US" baseline="0" dirty="0" smtClean="0"/>
              <a:t> lighting in </a:t>
            </a:r>
            <a:r>
              <a:rPr lang="en-US" baseline="0" dirty="0" err="1" smtClean="0"/>
              <a:t>cinematics</a:t>
            </a:r>
            <a:r>
              <a:rPr lang="en-US" baseline="0" dirty="0" smtClean="0"/>
              <a:t> we used a combination of light environments and fully dynamic lighting and shadowing.  The parameters of a cinematic are fixed so the performance hazards of using multiple dynamic lights are controllable.</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71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you can clearly see where the chainsaw is going</a:t>
            </a:r>
            <a:r>
              <a:rPr lang="en-US" baseline="0" dirty="0" smtClean="0"/>
              <a:t> to cut through the mesh. You can see the internal geometry. Everything is hand-made.</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10</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solidFill>
                  <a:schemeClr val="bg1"/>
                </a:solidFill>
                <a:latin typeface="Arial" pitchFamily="34" charset="0"/>
                <a:cs typeface="Arial" pitchFamily="34" charset="0"/>
              </a:rPr>
              <a:t>To calculate the occlusion factor in SSAO</a:t>
            </a:r>
            <a:r>
              <a:rPr lang="en-US" sz="2000" baseline="0" dirty="0" smtClean="0">
                <a:solidFill>
                  <a:schemeClr val="bg1"/>
                </a:solidFill>
                <a:latin typeface="Arial" pitchFamily="34" charset="0"/>
                <a:cs typeface="Arial" pitchFamily="34" charset="0"/>
              </a:rPr>
              <a:t>:</a:t>
            </a:r>
          </a:p>
          <a:p>
            <a:r>
              <a:rPr lang="en-US" sz="2000" baseline="0" dirty="0" smtClean="0">
                <a:solidFill>
                  <a:schemeClr val="bg1"/>
                </a:solidFill>
                <a:latin typeface="Arial" pitchFamily="34" charset="0"/>
                <a:cs typeface="Arial" pitchFamily="34" charset="0"/>
              </a:rPr>
              <a:t>-Sample screen space neighbors</a:t>
            </a:r>
          </a:p>
          <a:p>
            <a:r>
              <a:rPr lang="en-US" sz="2000" dirty="0" smtClean="0">
                <a:solidFill>
                  <a:schemeClr val="bg1"/>
                </a:solidFill>
                <a:latin typeface="Arial" pitchFamily="34" charset="0"/>
                <a:cs typeface="Arial" pitchFamily="34" charset="0"/>
              </a:rPr>
              <a:t>-Compare depth</a:t>
            </a:r>
            <a:r>
              <a:rPr lang="en-US" sz="2000" baseline="0" dirty="0" smtClean="0">
                <a:solidFill>
                  <a:schemeClr val="bg1"/>
                </a:solidFill>
                <a:latin typeface="Arial" pitchFamily="34" charset="0"/>
                <a:cs typeface="Arial" pitchFamily="34" charset="0"/>
              </a:rPr>
              <a:t> differences between the current pixel and its neighbors</a:t>
            </a:r>
          </a:p>
          <a:p>
            <a:r>
              <a:rPr lang="en-US" sz="2000" baseline="0" dirty="0" smtClean="0">
                <a:solidFill>
                  <a:schemeClr val="bg1"/>
                </a:solidFill>
                <a:latin typeface="Arial" pitchFamily="34" charset="0"/>
                <a:cs typeface="Arial" pitchFamily="34" charset="0"/>
              </a:rPr>
              <a:t>-Use a heuristic based on these depth differences to calculate an occlusion factor</a:t>
            </a:r>
            <a:endParaRPr lang="en-US" sz="2000" dirty="0" smtClean="0">
              <a:solidFill>
                <a:schemeClr val="bg1"/>
              </a:solidFill>
              <a:latin typeface="Arial" pitchFamily="34" charset="0"/>
              <a:cs typeface="Arial" pitchFamily="34" charset="0"/>
            </a:endParaRPr>
          </a:p>
          <a:p>
            <a:endParaRPr lang="en-US" sz="2000" dirty="0" smtClean="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75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400" dirty="0" smtClean="0">
                <a:solidFill>
                  <a:schemeClr val="bg1"/>
                </a:solidFill>
                <a:latin typeface="Arial" pitchFamily="34" charset="0"/>
                <a:cs typeface="Arial" pitchFamily="34" charset="0"/>
              </a:rPr>
              <a:t>The</a:t>
            </a:r>
            <a:r>
              <a:rPr lang="en-US" sz="1400" baseline="0" dirty="0" smtClean="0">
                <a:solidFill>
                  <a:schemeClr val="bg1"/>
                </a:solidFill>
                <a:latin typeface="Arial" pitchFamily="34" charset="0"/>
                <a:cs typeface="Arial" pitchFamily="34" charset="0"/>
              </a:rPr>
              <a:t> o</a:t>
            </a:r>
            <a:r>
              <a:rPr lang="en-US" sz="1400" dirty="0" smtClean="0">
                <a:solidFill>
                  <a:schemeClr val="bg1"/>
                </a:solidFill>
                <a:latin typeface="Arial" pitchFamily="34" charset="0"/>
                <a:cs typeface="Arial" pitchFamily="34" charset="0"/>
              </a:rPr>
              <a:t>utput is noisy occlusion to hide view dependence and low sample counts.</a:t>
            </a:r>
          </a:p>
          <a:p>
            <a:pPr lvl="1"/>
            <a:r>
              <a:rPr lang="en-US" sz="1400" dirty="0" smtClean="0">
                <a:solidFill>
                  <a:schemeClr val="bg1"/>
                </a:solidFill>
                <a:latin typeface="Arial" pitchFamily="34" charset="0"/>
                <a:cs typeface="Arial" pitchFamily="34" charset="0"/>
              </a:rPr>
              <a:t>We generate cheap noise </a:t>
            </a:r>
            <a:r>
              <a:rPr lang="en-US" sz="1400" baseline="0" dirty="0" smtClean="0">
                <a:solidFill>
                  <a:schemeClr val="bg1"/>
                </a:solidFill>
                <a:latin typeface="Arial" pitchFamily="34" charset="0"/>
                <a:cs typeface="Arial" pitchFamily="34" charset="0"/>
              </a:rPr>
              <a:t>by reflecting samples across a random normal, which is indexed using each pixel’s screen space position. </a:t>
            </a:r>
          </a:p>
          <a:p>
            <a:pPr lvl="1"/>
            <a:r>
              <a:rPr lang="en-US" sz="1200" baseline="0" dirty="0" smtClean="0">
                <a:solidFill>
                  <a:schemeClr val="tx1"/>
                </a:solidFill>
                <a:latin typeface="+mn-lt"/>
                <a:cs typeface="+mn-cs"/>
              </a:rPr>
              <a:t>As a result, the noise looks much worse when the camera or object is moving.</a:t>
            </a:r>
          </a:p>
          <a:p>
            <a:pPr lvl="1"/>
            <a:endParaRPr lang="en-US" sz="1400" baseline="0" dirty="0" smtClean="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76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remove the noise we apply a low</a:t>
            </a:r>
            <a:r>
              <a:rPr lang="en-US" baseline="0" dirty="0" smtClean="0"/>
              <a:t> pass filter.  </a:t>
            </a:r>
          </a:p>
          <a:p>
            <a:r>
              <a:rPr lang="en-US" baseline="0" dirty="0" smtClean="0"/>
              <a:t>We have to be careful not to filter too much or distant detail will be lost, or not enough and there will be more flickering.</a:t>
            </a:r>
          </a:p>
          <a:p>
            <a:r>
              <a:rPr lang="en-US" baseline="0" dirty="0" smtClean="0"/>
              <a:t>The filter must preserve edges to avoid occlusion bleeding.  This is done by comparing depths of the samples during filtering.</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77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PC games have shipped with SSAO as a high end feature,</a:t>
            </a:r>
            <a:r>
              <a:rPr lang="en-US" sz="1200" baseline="0" dirty="0" smtClean="0">
                <a:latin typeface="Arial" pitchFamily="34" charset="0"/>
                <a:cs typeface="Arial" pitchFamily="34" charset="0"/>
              </a:rPr>
              <a:t> b</a:t>
            </a:r>
            <a:r>
              <a:rPr lang="en-US" sz="1200" dirty="0" smtClean="0">
                <a:latin typeface="Arial" pitchFamily="34" charset="0"/>
                <a:cs typeface="Arial" pitchFamily="34" charset="0"/>
              </a:rPr>
              <a:t>ut no console games before GOW2 </a:t>
            </a:r>
            <a:r>
              <a:rPr lang="en-US" sz="1100" dirty="0" smtClean="0">
                <a:latin typeface="Arial" pitchFamily="34" charset="0"/>
                <a:cs typeface="Arial" pitchFamily="34" charset="0"/>
              </a:rPr>
              <a:t>(that we’re aware of)</a:t>
            </a:r>
            <a:r>
              <a:rPr lang="en-US" sz="1000" dirty="0" smtClean="0">
                <a:latin typeface="Arial" pitchFamily="34" charset="0"/>
                <a:cs typeface="Arial"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itchFamily="34" charset="0"/>
                <a:cs typeface="Arial" pitchFamily="34" charset="0"/>
              </a:rPr>
              <a:t>This</a:t>
            </a:r>
            <a:r>
              <a:rPr lang="en-US" sz="1000" baseline="0" dirty="0" smtClean="0">
                <a:latin typeface="Arial" pitchFamily="34" charset="0"/>
                <a:cs typeface="Arial" pitchFamily="34" charset="0"/>
              </a:rPr>
              <a:t> has been implemented in Unreal Engine 3 for a while so you can expect to see it in lots of upcoming licensee games.</a:t>
            </a:r>
            <a:endParaRPr lang="en-US" dirty="0" smtClean="0"/>
          </a:p>
          <a:p>
            <a:endParaRPr lang="en-US" dirty="0" smtClean="0"/>
          </a:p>
          <a:p>
            <a:r>
              <a:rPr lang="en-US" dirty="0" smtClean="0"/>
              <a:t>There’s a lot of information</a:t>
            </a:r>
            <a:r>
              <a:rPr lang="en-US" baseline="0" dirty="0" smtClean="0"/>
              <a:t> on how to make SSAO look good, s</a:t>
            </a:r>
            <a:r>
              <a:rPr lang="en-US" dirty="0" smtClean="0"/>
              <a:t>o we’re only</a:t>
            </a:r>
            <a:r>
              <a:rPr lang="en-US" baseline="0" dirty="0" smtClean="0"/>
              <a:t> talking about optimizing it here, with the target being current generation consoles.</a:t>
            </a:r>
          </a:p>
          <a:p>
            <a:endParaRPr lang="en-US" baseline="0" dirty="0" smtClean="0"/>
          </a:p>
          <a:p>
            <a:r>
              <a:rPr lang="en-US" dirty="0" smtClean="0"/>
              <a:t>http://developer.amd.com/gpu_assets/S2008-Filion-McNaughton-StarCraftII.pdf</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78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a:t>
            </a:r>
            <a:r>
              <a:rPr lang="en-US" baseline="0" dirty="0" smtClean="0"/>
              <a:t> configuration that we started out with before optimizations, it consists of:</a:t>
            </a:r>
          </a:p>
          <a:p>
            <a:r>
              <a:rPr lang="en-US" baseline="0" dirty="0" smtClean="0"/>
              <a:t>-a resolution of 720p</a:t>
            </a:r>
          </a:p>
          <a:p>
            <a:r>
              <a:rPr lang="en-US" baseline="0" dirty="0" smtClean="0"/>
              <a:t>-16 neighbor samples in the occlusion pass</a:t>
            </a:r>
          </a:p>
          <a:p>
            <a:r>
              <a:rPr lang="en-US" baseline="0" dirty="0" smtClean="0"/>
              <a:t>-occlusion factor calculated at the same resolution as the scene’s color, so no </a:t>
            </a:r>
            <a:r>
              <a:rPr lang="en-US" baseline="0" dirty="0" err="1" smtClean="0"/>
              <a:t>downsampling</a:t>
            </a:r>
            <a:endParaRPr lang="en-US" baseline="0" dirty="0" smtClean="0"/>
          </a:p>
          <a:p>
            <a:r>
              <a:rPr lang="en-US" baseline="0" dirty="0" smtClean="0"/>
              <a:t>-20 samples to filter the occlusion factor in each direction (x and y)</a:t>
            </a:r>
          </a:p>
          <a:p>
            <a:endParaRPr lang="en-US" baseline="0" dirty="0" smtClean="0"/>
          </a:p>
          <a:p>
            <a:r>
              <a:rPr lang="en-US" baseline="0" dirty="0" smtClean="0"/>
              <a:t>This configuration is many times too slow to be used in </a:t>
            </a:r>
            <a:r>
              <a:rPr lang="en-US" baseline="0" dirty="0" err="1" smtClean="0"/>
              <a:t>realtime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79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a:t>
            </a:r>
            <a:r>
              <a:rPr lang="en-US" baseline="0" dirty="0" smtClean="0"/>
              <a:t> lit version of that same scene</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a:t>
            </a:r>
            <a:r>
              <a:rPr lang="en-US" dirty="0" err="1" smtClean="0"/>
              <a:t>viewmode</a:t>
            </a:r>
            <a:r>
              <a:rPr lang="en-US" baseline="0" dirty="0" smtClean="0"/>
              <a:t> with ambient occlusion applied</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need to AGRESSIVELY optimize the baseline because:</a:t>
            </a:r>
          </a:p>
          <a:p>
            <a:r>
              <a:rPr lang="en-US" dirty="0" smtClean="0"/>
              <a:t>-we</a:t>
            </a:r>
            <a:r>
              <a:rPr lang="en-US" baseline="0" dirty="0" smtClean="0"/>
              <a:t> are already using most of the GPU’s resources</a:t>
            </a:r>
          </a:p>
          <a:p>
            <a:r>
              <a:rPr lang="en-US" baseline="0" dirty="0" smtClean="0"/>
              <a:t>-our target hardware is current generation consoles, not high-end PC’s</a:t>
            </a:r>
          </a:p>
          <a:p>
            <a:endParaRPr lang="en-US" baseline="0" dirty="0" smtClean="0"/>
          </a:p>
          <a:p>
            <a:r>
              <a:rPr lang="en-US" baseline="0" dirty="0" smtClean="0"/>
              <a:t>This section is about how we chose to trade off quality for performance</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thing</a:t>
            </a:r>
            <a:r>
              <a:rPr lang="en-US" baseline="0" dirty="0" smtClean="0"/>
              <a:t> we tried was lowering the number of neighbor samples from 16 to 8.  </a:t>
            </a:r>
          </a:p>
        </p:txBody>
      </p:sp>
      <p:sp>
        <p:nvSpPr>
          <p:cNvPr id="4" name="Slide Number Placeholder 3"/>
          <p:cNvSpPr>
            <a:spLocks noGrp="1"/>
          </p:cNvSpPr>
          <p:nvPr>
            <p:ph type="sldNum" sz="quarter" idx="10"/>
          </p:nvPr>
        </p:nvSpPr>
        <p:spPr/>
        <p:txBody>
          <a:bodyPr/>
          <a:lstStyle/>
          <a:p>
            <a:fld id="{FEB73AC3-694F-4D73-A12B-AD3245E5D3BD}" type="slidenum">
              <a:rPr lang="en-US" smtClean="0"/>
              <a:pPr/>
              <a:t>83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Since we are doing less neighbor samples we lose some frequencies of occlusion.  This makes the occlusion factor look more like a blob and doesn’t capture detailed geometry as well.</a:t>
            </a:r>
          </a:p>
          <a:p>
            <a:r>
              <a:rPr lang="en-US" baseline="0" dirty="0" smtClean="0"/>
              <a:t>We also lowered the filter samples from 20 to 12 in each dimension, which gives a noisier result, but gave a significant speedup.</a:t>
            </a:r>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“Emergent behavior” doesn’t always generate what you want… ;)</a:t>
            </a:r>
          </a:p>
        </p:txBody>
      </p:sp>
      <p:sp>
        <p:nvSpPr>
          <p:cNvPr id="4" name="Slide Number Placeholder 3"/>
          <p:cNvSpPr>
            <a:spLocks noGrp="1"/>
          </p:cNvSpPr>
          <p:nvPr>
            <p:ph type="sldNum" sz="quarter" idx="10"/>
          </p:nvPr>
        </p:nvSpPr>
        <p:spPr/>
        <p:txBody>
          <a:bodyPr/>
          <a:lstStyle/>
          <a:p>
            <a:fld id="{FEB73AC3-694F-4D73-A12B-AD3245E5D3BD}" type="slidenum">
              <a:rPr lang="en-US" smtClean="0"/>
              <a:pPr/>
              <a:t>11</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we are using different sample offsets for each pixel to</a:t>
            </a:r>
            <a:r>
              <a:rPr lang="en-US" baseline="0" dirty="0" smtClean="0"/>
              <a:t> get neighbor depths, a lot of these samples won’t be in the texture cache.  </a:t>
            </a:r>
          </a:p>
          <a:p>
            <a:r>
              <a:rPr lang="en-US" baseline="0" dirty="0" smtClean="0"/>
              <a:t>We need to maintain some degree of locality to avoid a performance cliff when none of the samples are in the texture cache, which can make the texture samples up to 10x slower.  We clamp the neighbor sample offsets in screen space to avoid this performance hazard.</a:t>
            </a:r>
          </a:p>
          <a:p>
            <a:endParaRPr lang="en-US" baseline="0" dirty="0" smtClean="0"/>
          </a:p>
          <a:p>
            <a:r>
              <a:rPr lang="en-US" baseline="0" dirty="0" smtClean="0"/>
              <a:t>See the presentation notes for code examples showing how to clamp offsets in screen space.</a:t>
            </a:r>
          </a:p>
          <a:p>
            <a:endParaRPr lang="en-US" baseline="0" dirty="0" smtClean="0"/>
          </a:p>
          <a:p>
            <a:r>
              <a:rPr lang="en-US" sz="1200" dirty="0" smtClean="0">
                <a:solidFill>
                  <a:schemeClr val="bg1"/>
                </a:solidFill>
                <a:latin typeface="Consolas" pitchFamily="49" charset="0"/>
              </a:rPr>
              <a:t>On the CPU:</a:t>
            </a:r>
          </a:p>
          <a:p>
            <a:r>
              <a:rPr lang="en-US" sz="1200" dirty="0" smtClean="0">
                <a:solidFill>
                  <a:srgbClr val="008000"/>
                </a:solidFill>
                <a:latin typeface="Consolas" pitchFamily="49" charset="0"/>
              </a:rPr>
              <a:t>// Choose a limit of 70 pixels horizontally</a:t>
            </a:r>
          </a:p>
          <a:p>
            <a:r>
              <a:rPr lang="en-US" sz="1200" dirty="0" smtClean="0">
                <a:solidFill>
                  <a:schemeClr val="bg1"/>
                </a:solidFill>
                <a:latin typeface="Consolas" pitchFamily="49" charset="0"/>
              </a:rPr>
              <a:t>const</a:t>
            </a:r>
            <a:r>
              <a:rPr lang="en-US" sz="1200" dirty="0" smtClean="0">
                <a:solidFill>
                  <a:srgbClr val="0000FF"/>
                </a:solidFill>
                <a:latin typeface="Consolas" pitchFamily="49" charset="0"/>
              </a:rPr>
              <a:t> </a:t>
            </a:r>
            <a:r>
              <a:rPr lang="en-US" sz="1200" dirty="0" smtClean="0">
                <a:solidFill>
                  <a:schemeClr val="bg1"/>
                </a:solidFill>
                <a:latin typeface="Consolas" pitchFamily="49" charset="0"/>
              </a:rPr>
              <a:t>FLOAT </a:t>
            </a:r>
            <a:r>
              <a:rPr lang="en-US" sz="1200" dirty="0" err="1" smtClean="0">
                <a:solidFill>
                  <a:schemeClr val="bg1"/>
                </a:solidFill>
                <a:latin typeface="Consolas" pitchFamily="49" charset="0"/>
              </a:rPr>
              <a:t>MaxScreenSpaceRadius</a:t>
            </a:r>
            <a:r>
              <a:rPr lang="en-US" sz="1200" dirty="0" smtClean="0">
                <a:solidFill>
                  <a:schemeClr val="bg1"/>
                </a:solidFill>
                <a:latin typeface="Consolas" pitchFamily="49" charset="0"/>
              </a:rPr>
              <a:t> = 70.0f / </a:t>
            </a:r>
            <a:r>
              <a:rPr lang="en-US" sz="1200" dirty="0" err="1" smtClean="0">
                <a:solidFill>
                  <a:schemeClr val="bg1"/>
                </a:solidFill>
                <a:latin typeface="Consolas" pitchFamily="49" charset="0"/>
              </a:rPr>
              <a:t>AOTargetSizeX</a:t>
            </a:r>
            <a:r>
              <a:rPr lang="en-US" sz="1200" dirty="0" smtClean="0">
                <a:solidFill>
                  <a:schemeClr val="bg1"/>
                </a:solidFill>
                <a:latin typeface="Consolas" pitchFamily="49" charset="0"/>
              </a:rPr>
              <a:t>;</a:t>
            </a:r>
          </a:p>
          <a:p>
            <a:r>
              <a:rPr lang="en-US" sz="1200" dirty="0" smtClean="0">
                <a:solidFill>
                  <a:srgbClr val="008000"/>
                </a:solidFill>
                <a:latin typeface="Consolas" pitchFamily="49" charset="0"/>
              </a:rPr>
              <a:t>// Transform screen space radius into a view space horizontal vector.  </a:t>
            </a:r>
          </a:p>
          <a:p>
            <a:r>
              <a:rPr lang="en-US" sz="1200" dirty="0" smtClean="0">
                <a:solidFill>
                  <a:srgbClr val="008000"/>
                </a:solidFill>
                <a:latin typeface="Consolas" pitchFamily="49" charset="0"/>
              </a:rPr>
              <a:t>// Multiplication by view space z is done in the pixel </a:t>
            </a:r>
            <a:r>
              <a:rPr lang="en-US" sz="1200" dirty="0" err="1" smtClean="0">
                <a:solidFill>
                  <a:srgbClr val="008000"/>
                </a:solidFill>
                <a:latin typeface="Consolas" pitchFamily="49" charset="0"/>
              </a:rPr>
              <a:t>shader</a:t>
            </a:r>
            <a:r>
              <a:rPr lang="en-US" sz="1200" dirty="0" smtClean="0">
                <a:solidFill>
                  <a:srgbClr val="008000"/>
                </a:solidFill>
                <a:latin typeface="Consolas" pitchFamily="49" charset="0"/>
              </a:rPr>
              <a:t>.</a:t>
            </a:r>
          </a:p>
          <a:p>
            <a:r>
              <a:rPr lang="en-US" sz="1200" dirty="0" smtClean="0">
                <a:solidFill>
                  <a:srgbClr val="008000"/>
                </a:solidFill>
                <a:latin typeface="Consolas" pitchFamily="49" charset="0"/>
              </a:rPr>
              <a:t>// </a:t>
            </a:r>
            <a:r>
              <a:rPr lang="en-US" sz="1200" dirty="0" err="1" smtClean="0">
                <a:solidFill>
                  <a:srgbClr val="008000"/>
                </a:solidFill>
                <a:latin typeface="Consolas" pitchFamily="49" charset="0"/>
              </a:rPr>
              <a:t>ScreenPositionScale.X</a:t>
            </a:r>
            <a:r>
              <a:rPr lang="en-US" sz="1200" dirty="0" smtClean="0">
                <a:solidFill>
                  <a:srgbClr val="008000"/>
                </a:solidFill>
                <a:latin typeface="Consolas" pitchFamily="49" charset="0"/>
              </a:rPr>
              <a:t> is the scale from [-1, 1] Normalized device coordinates to screen space</a:t>
            </a:r>
          </a:p>
          <a:p>
            <a:r>
              <a:rPr lang="en-US" sz="1200" dirty="0" smtClean="0">
                <a:solidFill>
                  <a:schemeClr val="bg1"/>
                </a:solidFill>
                <a:latin typeface="Consolas" pitchFamily="49" charset="0"/>
              </a:rPr>
              <a:t>const</a:t>
            </a:r>
            <a:r>
              <a:rPr lang="en-US" sz="1200" dirty="0" smtClean="0">
                <a:solidFill>
                  <a:srgbClr val="0000FF"/>
                </a:solidFill>
                <a:latin typeface="Consolas" pitchFamily="49" charset="0"/>
              </a:rPr>
              <a:t> </a:t>
            </a:r>
            <a:r>
              <a:rPr lang="en-US" sz="1200" dirty="0" smtClean="0">
                <a:solidFill>
                  <a:schemeClr val="bg1"/>
                </a:solidFill>
                <a:latin typeface="Consolas" pitchFamily="49" charset="0"/>
              </a:rPr>
              <a:t>FLOAT </a:t>
            </a:r>
            <a:r>
              <a:rPr lang="en-US" sz="1200" dirty="0" err="1" smtClean="0">
                <a:solidFill>
                  <a:schemeClr val="bg1"/>
                </a:solidFill>
                <a:latin typeface="Consolas" pitchFamily="49" charset="0"/>
              </a:rPr>
              <a:t>MaxRadiusTransform</a:t>
            </a:r>
            <a:r>
              <a:rPr lang="en-US" sz="1200" dirty="0" smtClean="0">
                <a:solidFill>
                  <a:schemeClr val="bg1"/>
                </a:solidFill>
                <a:latin typeface="Consolas" pitchFamily="49" charset="0"/>
              </a:rPr>
              <a:t> = </a:t>
            </a:r>
          </a:p>
          <a:p>
            <a:r>
              <a:rPr lang="en-US" sz="1200" dirty="0" smtClean="0">
                <a:solidFill>
                  <a:schemeClr val="bg1"/>
                </a:solidFill>
                <a:latin typeface="Consolas" pitchFamily="49" charset="0"/>
              </a:rPr>
              <a:t>	</a:t>
            </a:r>
            <a:r>
              <a:rPr lang="en-US" sz="1200" dirty="0" err="1" smtClean="0">
                <a:solidFill>
                  <a:schemeClr val="bg1"/>
                </a:solidFill>
                <a:latin typeface="Consolas" pitchFamily="49" charset="0"/>
              </a:rPr>
              <a:t>MaxScreenSpaceRadius</a:t>
            </a:r>
            <a:r>
              <a:rPr lang="en-US" sz="1200" dirty="0" smtClean="0">
                <a:solidFill>
                  <a:schemeClr val="bg1"/>
                </a:solidFill>
                <a:latin typeface="Consolas" pitchFamily="49" charset="0"/>
              </a:rPr>
              <a:t> / (</a:t>
            </a:r>
            <a:r>
              <a:rPr lang="en-US" sz="1200" dirty="0" err="1" smtClean="0">
                <a:solidFill>
                  <a:schemeClr val="bg1"/>
                </a:solidFill>
                <a:latin typeface="Consolas" pitchFamily="49" charset="0"/>
              </a:rPr>
              <a:t>View.ProjectionMatrix.M</a:t>
            </a:r>
            <a:r>
              <a:rPr lang="en-US" sz="1200" dirty="0" smtClean="0">
                <a:solidFill>
                  <a:schemeClr val="bg1"/>
                </a:solidFill>
                <a:latin typeface="Consolas" pitchFamily="49" charset="0"/>
              </a:rPr>
              <a:t>[0][0] * </a:t>
            </a:r>
            <a:r>
              <a:rPr lang="en-US" sz="1200" dirty="0" err="1" smtClean="0">
                <a:solidFill>
                  <a:schemeClr val="bg1"/>
                </a:solidFill>
                <a:latin typeface="Consolas" pitchFamily="49" charset="0"/>
              </a:rPr>
              <a:t>ScreenPositionScale.X</a:t>
            </a:r>
            <a:r>
              <a:rPr lang="en-US" sz="1200" dirty="0" smtClean="0">
                <a:solidFill>
                  <a:schemeClr val="bg1"/>
                </a:solidFill>
                <a:latin typeface="Consolas" pitchFamily="49" charset="0"/>
              </a:rPr>
              <a:t>);</a:t>
            </a:r>
          </a:p>
          <a:p>
            <a:endParaRPr lang="en-US" sz="1200" dirty="0" smtClean="0">
              <a:solidFill>
                <a:schemeClr val="bg1"/>
              </a:solidFill>
              <a:latin typeface="Consolas" pitchFamily="49" charset="0"/>
            </a:endParaRPr>
          </a:p>
          <a:p>
            <a:r>
              <a:rPr lang="en-US" sz="1200" dirty="0" smtClean="0">
                <a:solidFill>
                  <a:schemeClr val="bg1"/>
                </a:solidFill>
                <a:latin typeface="Consolas" pitchFamily="49" charset="0"/>
              </a:rPr>
              <a:t>On the GPU:</a:t>
            </a:r>
          </a:p>
          <a:p>
            <a:r>
              <a:rPr lang="en-US" sz="1200" dirty="0" smtClean="0">
                <a:solidFill>
                  <a:srgbClr val="008000"/>
                </a:solidFill>
                <a:latin typeface="Consolas" pitchFamily="49" charset="0"/>
              </a:rPr>
              <a:t>// Clamp the radius in screen space to provide an upper bound on texture cache thrashing</a:t>
            </a:r>
          </a:p>
          <a:p>
            <a:r>
              <a:rPr lang="en-US" sz="1200" dirty="0" smtClean="0">
                <a:solidFill>
                  <a:srgbClr val="008000"/>
                </a:solidFill>
                <a:latin typeface="Consolas" pitchFamily="49" charset="0"/>
              </a:rPr>
              <a:t>// Radius is a view space distance to be applied to sample positions</a:t>
            </a:r>
          </a:p>
          <a:p>
            <a:r>
              <a:rPr lang="en-US" sz="1200" dirty="0" smtClean="0">
                <a:solidFill>
                  <a:schemeClr val="bg1"/>
                </a:solidFill>
                <a:latin typeface="Consolas" pitchFamily="49" charset="0"/>
              </a:rPr>
              <a:t>Radius = min(</a:t>
            </a:r>
            <a:r>
              <a:rPr lang="en-US" sz="1200" dirty="0" err="1" smtClean="0">
                <a:solidFill>
                  <a:schemeClr val="bg1"/>
                </a:solidFill>
                <a:latin typeface="Consolas" pitchFamily="49" charset="0"/>
              </a:rPr>
              <a:t>MaxRadiusTransform</a:t>
            </a:r>
            <a:r>
              <a:rPr lang="en-US" sz="1200" dirty="0" smtClean="0">
                <a:solidFill>
                  <a:schemeClr val="bg1"/>
                </a:solidFill>
                <a:latin typeface="Consolas" pitchFamily="49" charset="0"/>
              </a:rPr>
              <a:t> * </a:t>
            </a:r>
            <a:r>
              <a:rPr lang="en-US" sz="1200" dirty="0" err="1" smtClean="0">
                <a:solidFill>
                  <a:schemeClr val="bg1"/>
                </a:solidFill>
                <a:latin typeface="Consolas" pitchFamily="49" charset="0"/>
              </a:rPr>
              <a:t>SceneDepth</a:t>
            </a:r>
            <a:r>
              <a:rPr lang="en-US" sz="1200" dirty="0" smtClean="0">
                <a:solidFill>
                  <a:schemeClr val="bg1"/>
                </a:solidFill>
                <a:latin typeface="Consolas" pitchFamily="49" charset="0"/>
              </a:rPr>
              <a:t>, Radius);</a:t>
            </a:r>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Ambient occlusion is mostly low frequency</a:t>
            </a:r>
            <a:r>
              <a:rPr lang="en-US" baseline="0" dirty="0" smtClean="0"/>
              <a:t> so an effective way to speed it up is to render the occlusion factor at a smaller resolution than the scene’s color.</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down sampled</a:t>
            </a:r>
            <a:r>
              <a:rPr lang="en-US" baseline="0" dirty="0" smtClean="0"/>
              <a:t> there are a lot less noisy occlusion values to filter, so more flickering shows through when the camera is moving.  Object silhouettes are now more aliased, but the effect is nearly 4 times faster.</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down</a:t>
            </a:r>
            <a:r>
              <a:rPr lang="en-US" baseline="0" dirty="0" smtClean="0"/>
              <a:t> sampling, we are only calculating one occlusion factor for multiple scene depths, which results in visible artifacts at silhouettes.  Calculating occlusion off of the furthest of the source depths shrinks the silhouette making it much less noticeable. </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88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makes sense to down</a:t>
            </a:r>
            <a:r>
              <a:rPr lang="en-US" baseline="0" dirty="0" smtClean="0"/>
              <a:t> sample depth before calculating occlusion, so we only have to do it once.</a:t>
            </a:r>
          </a:p>
          <a:p>
            <a:endParaRPr lang="en-US" baseline="0" dirty="0" smtClean="0"/>
          </a:p>
          <a:p>
            <a:r>
              <a:rPr lang="en-US" baseline="0" dirty="0" smtClean="0"/>
              <a:t>By storing down sampled depth in the same render target as the occlusion factor we can halve the number of texture lookups required in the filtering passes.</a:t>
            </a:r>
          </a:p>
          <a:p>
            <a:endParaRPr lang="en-US" baseline="0" dirty="0" smtClean="0"/>
          </a:p>
          <a:p>
            <a:r>
              <a:rPr lang="en-US" baseline="0" dirty="0" err="1" smtClean="0"/>
              <a:t>Downsampling</a:t>
            </a:r>
            <a:r>
              <a:rPr lang="en-US" baseline="0" dirty="0" smtClean="0"/>
              <a:t> also reduces resolve cost on the Xbox 360 which can be significant since we are doing many passes to process the occlusion.</a:t>
            </a:r>
          </a:p>
        </p:txBody>
      </p:sp>
      <p:sp>
        <p:nvSpPr>
          <p:cNvPr id="4" name="Slide Number Placeholder 3"/>
          <p:cNvSpPr>
            <a:spLocks noGrp="1"/>
          </p:cNvSpPr>
          <p:nvPr>
            <p:ph type="sldNum" sz="quarter" idx="10"/>
          </p:nvPr>
        </p:nvSpPr>
        <p:spPr/>
        <p:txBody>
          <a:bodyPr/>
          <a:lstStyle/>
          <a:p>
            <a:fld id="{FEB73AC3-694F-4D73-A12B-AD3245E5D3BD}" type="slidenum">
              <a:rPr lang="en-US" smtClean="0"/>
              <a:pPr/>
              <a:t>89</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this</a:t>
            </a:r>
            <a:r>
              <a:rPr lang="en-US" baseline="0" dirty="0" smtClean="0"/>
              <a:t> point we have a fairly fast ambient occlusion effect but unacceptable noise when either the camera or an object moves. </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90</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to use a large spatial filter kernel to decrease the noise to an acceptable level, but occlusion detail is lost with large filters.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There’s a lot of variance between frames so what we really want is to be able to filter this frame’s occlusion result with the previous frame’s results.</a:t>
            </a:r>
            <a:endParaRPr lang="en-US" dirty="0" smtClean="0"/>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91</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technique called Reverse</a:t>
            </a:r>
            <a:r>
              <a:rPr lang="en-US" baseline="0" dirty="0" smtClean="0"/>
              <a:t> </a:t>
            </a:r>
            <a:r>
              <a:rPr lang="en-US" baseline="0" dirty="0" err="1" smtClean="0"/>
              <a:t>Reprojection</a:t>
            </a:r>
            <a:r>
              <a:rPr lang="en-US" baseline="0" dirty="0" smtClean="0"/>
              <a:t> Caching lets us do just that.  </a:t>
            </a:r>
            <a:r>
              <a:rPr lang="en-US" baseline="0" dirty="0" err="1" smtClean="0"/>
              <a:t>Reprojection</a:t>
            </a:r>
            <a:r>
              <a:rPr lang="en-US" baseline="0" dirty="0" smtClean="0"/>
              <a:t> Caching is usually used as an optimization, but we can use it as a filter too.  It operates at the end of the ambient occlusion processing chain.</a:t>
            </a:r>
          </a:p>
          <a:p>
            <a:endParaRPr lang="en-US" baseline="0" dirty="0" smtClean="0"/>
          </a:p>
          <a:p>
            <a:r>
              <a:rPr lang="en-US" dirty="0" smtClean="0"/>
              <a:t>http://ati.amd.com/developer/gdc/2007/Nehab-Accelerating_Real-Time_Shading_with_Reverse_Reprojection_Caching(GH07).pdf</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92</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Here’s a summary of how </a:t>
            </a:r>
            <a:r>
              <a:rPr lang="en-US" sz="1200" kern="1200" dirty="0" err="1" smtClean="0">
                <a:solidFill>
                  <a:schemeClr val="tx1"/>
                </a:solidFill>
                <a:latin typeface="+mn-lt"/>
                <a:ea typeface="+mn-ea"/>
                <a:cs typeface="+mn-cs"/>
              </a:rPr>
              <a:t>Reprojection</a:t>
            </a:r>
            <a:r>
              <a:rPr lang="en-US" sz="1200" kern="1200" dirty="0" smtClean="0">
                <a:solidFill>
                  <a:schemeClr val="tx1"/>
                </a:solidFill>
                <a:latin typeface="+mn-lt"/>
                <a:ea typeface="+mn-ea"/>
                <a:cs typeface="+mn-cs"/>
              </a:rPr>
              <a:t> Caching works: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rendering the scene, calculate both this frame and last frame's positions and pass them to each pixel.</a:t>
            </a:r>
          </a:p>
          <a:p>
            <a:r>
              <a:rPr lang="en-US" sz="1200" kern="1200" dirty="0" smtClean="0">
                <a:solidFill>
                  <a:schemeClr val="tx1"/>
                </a:solidFill>
                <a:latin typeface="+mn-lt"/>
                <a:ea typeface="+mn-ea"/>
                <a:cs typeface="+mn-cs"/>
              </a:rPr>
              <a:t>For each pixel</a:t>
            </a:r>
            <a:r>
              <a:rPr lang="en-US" sz="1200" kern="1200" baseline="0" dirty="0" smtClean="0">
                <a:solidFill>
                  <a:schemeClr val="tx1"/>
                </a:solidFill>
                <a:latin typeface="+mn-lt"/>
                <a:ea typeface="+mn-ea"/>
                <a:cs typeface="+mn-cs"/>
              </a:rPr>
              <a:t>, l</a:t>
            </a:r>
            <a:r>
              <a:rPr lang="en-US" sz="1200" kern="1200" dirty="0" smtClean="0">
                <a:solidFill>
                  <a:schemeClr val="tx1"/>
                </a:solidFill>
                <a:latin typeface="+mn-lt"/>
                <a:ea typeface="+mn-ea"/>
                <a:cs typeface="+mn-cs"/>
              </a:rPr>
              <a:t>ook up the cached occlusion value from last frame and the depth that it was cached at.</a:t>
            </a:r>
          </a:p>
        </p:txBody>
      </p:sp>
      <p:sp>
        <p:nvSpPr>
          <p:cNvPr id="4" name="Slide Number Placeholder 3"/>
          <p:cNvSpPr>
            <a:spLocks noGrp="1"/>
          </p:cNvSpPr>
          <p:nvPr>
            <p:ph type="sldNum" sz="quarter" idx="10"/>
          </p:nvPr>
        </p:nvSpPr>
        <p:spPr/>
        <p:txBody>
          <a:bodyPr/>
          <a:lstStyle/>
          <a:p>
            <a:fld id="{FEB73AC3-694F-4D73-A12B-AD3245E5D3BD}" type="slidenum">
              <a:rPr lang="en-US" smtClean="0"/>
              <a:pPr/>
              <a:t>93</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If the pixel was off the screen or occluded last frame, throw last frame's occlusion away. </a:t>
            </a:r>
          </a:p>
          <a:p>
            <a:r>
              <a:rPr lang="en-US" sz="1200" kern="1200" baseline="0" dirty="0" smtClean="0">
                <a:solidFill>
                  <a:schemeClr val="tx1"/>
                </a:solidFill>
                <a:latin typeface="+mn-lt"/>
                <a:ea typeface="+mn-ea"/>
                <a:cs typeface="+mn-cs"/>
              </a:rPr>
              <a:t> -We can detect if it was off screen by checking that last frame’s projected position is inside the screen</a:t>
            </a:r>
          </a:p>
          <a:p>
            <a:r>
              <a:rPr lang="en-US" sz="1200" kern="1200" baseline="0" dirty="0" smtClean="0">
                <a:solidFill>
                  <a:schemeClr val="tx1"/>
                </a:solidFill>
                <a:latin typeface="+mn-lt"/>
                <a:ea typeface="+mn-ea"/>
                <a:cs typeface="+mn-cs"/>
              </a:rPr>
              <a:t> -We can detect if it was occluded by comparing the depth the current pixel was at last frame with the actual depth that the occlusion value was cached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EB73AC3-694F-4D73-A12B-AD3245E5D3BD}" type="slidenum">
              <a:rPr lang="en-US" smtClean="0"/>
              <a:pPr/>
              <a:t>94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gore meshes can be pretty elaborate.</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12</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Otherwise the pixel was on screen and </a:t>
            </a:r>
            <a:r>
              <a:rPr lang="en-US" sz="1200" kern="1200" dirty="0" err="1" smtClean="0">
                <a:solidFill>
                  <a:schemeClr val="tx1"/>
                </a:solidFill>
                <a:latin typeface="+mn-lt"/>
                <a:ea typeface="+mn-ea"/>
                <a:cs typeface="+mn-cs"/>
              </a:rPr>
              <a:t>unoccluded</a:t>
            </a:r>
            <a:r>
              <a:rPr lang="en-US" sz="1200" kern="1200" dirty="0" smtClean="0">
                <a:solidFill>
                  <a:schemeClr val="tx1"/>
                </a:solidFill>
                <a:latin typeface="+mn-lt"/>
                <a:ea typeface="+mn-ea"/>
                <a:cs typeface="+mn-cs"/>
              </a:rPr>
              <a:t> last frame, so filter the current occlusion value with it.</a:t>
            </a:r>
          </a:p>
        </p:txBody>
      </p:sp>
      <p:sp>
        <p:nvSpPr>
          <p:cNvPr id="4" name="Slide Number Placeholder 3"/>
          <p:cNvSpPr>
            <a:spLocks noGrp="1"/>
          </p:cNvSpPr>
          <p:nvPr>
            <p:ph type="sldNum" sz="quarter" idx="10"/>
          </p:nvPr>
        </p:nvSpPr>
        <p:spPr/>
        <p:txBody>
          <a:bodyPr/>
          <a:lstStyle/>
          <a:p>
            <a:fld id="{FEB73AC3-694F-4D73-A12B-AD3245E5D3BD}" type="slidenum">
              <a:rPr lang="en-US" smtClean="0"/>
              <a:pPr/>
              <a:t>95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Finally,</a:t>
            </a:r>
            <a:r>
              <a:rPr lang="en-US" sz="1200" kern="1200" baseline="0" dirty="0" smtClean="0">
                <a:solidFill>
                  <a:schemeClr val="tx1"/>
                </a:solidFill>
                <a:latin typeface="+mn-lt"/>
                <a:ea typeface="+mn-ea"/>
                <a:cs typeface="+mn-cs"/>
              </a:rPr>
              <a:t> u</a:t>
            </a:r>
            <a:r>
              <a:rPr lang="en-US" sz="1200" kern="1200" dirty="0" smtClean="0">
                <a:solidFill>
                  <a:schemeClr val="tx1"/>
                </a:solidFill>
                <a:latin typeface="+mn-lt"/>
                <a:ea typeface="+mn-ea"/>
                <a:cs typeface="+mn-cs"/>
              </a:rPr>
              <a:t>pdate the cache</a:t>
            </a:r>
            <a:r>
              <a:rPr lang="en-US" sz="1200" kern="1200" baseline="0" dirty="0" smtClean="0">
                <a:solidFill>
                  <a:schemeClr val="tx1"/>
                </a:solidFill>
                <a:latin typeface="+mn-lt"/>
                <a:ea typeface="+mn-ea"/>
                <a:cs typeface="+mn-cs"/>
              </a:rPr>
              <a:t> with this frame’s occlusion and depth.  This is the temporal filter.</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96</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1" indent="-342900"/>
            <a:r>
              <a:rPr lang="en-US" sz="2000" dirty="0" err="1" smtClean="0">
                <a:solidFill>
                  <a:schemeClr val="bg1"/>
                </a:solidFill>
                <a:latin typeface="Arial" pitchFamily="34" charset="0"/>
                <a:cs typeface="Arial" pitchFamily="34" charset="0"/>
              </a:rPr>
              <a:t>Reprojection</a:t>
            </a:r>
            <a:r>
              <a:rPr lang="en-US" sz="2000" dirty="0" smtClean="0">
                <a:solidFill>
                  <a:schemeClr val="bg1"/>
                </a:solidFill>
                <a:latin typeface="Arial" pitchFamily="34" charset="0"/>
                <a:cs typeface="Arial" pitchFamily="34" charset="0"/>
              </a:rPr>
              <a:t> caching requires this frame AND</a:t>
            </a:r>
            <a:r>
              <a:rPr lang="en-US" sz="2000" baseline="0" dirty="0" smtClean="0">
                <a:solidFill>
                  <a:schemeClr val="bg1"/>
                </a:solidFill>
                <a:latin typeface="Arial" pitchFamily="34" charset="0"/>
                <a:cs typeface="Arial" pitchFamily="34" charset="0"/>
              </a:rPr>
              <a:t> last frame’s screen space position for each pixel.</a:t>
            </a:r>
            <a:endParaRPr lang="en-US" sz="2000" dirty="0" smtClean="0">
              <a:solidFill>
                <a:schemeClr val="bg1"/>
              </a:solidFill>
              <a:latin typeface="Arial" pitchFamily="34" charset="0"/>
              <a:cs typeface="Arial" pitchFamily="34" charset="0"/>
            </a:endParaRPr>
          </a:p>
          <a:p>
            <a:pPr marL="342900" lvl="1" indent="-342900"/>
            <a:endParaRPr lang="en-US" sz="2000" dirty="0" smtClean="0">
              <a:solidFill>
                <a:schemeClr val="bg1"/>
              </a:solidFill>
              <a:latin typeface="Arial" pitchFamily="34" charset="0"/>
              <a:cs typeface="Arial" pitchFamily="34" charset="0"/>
            </a:endParaRPr>
          </a:p>
          <a:p>
            <a:pPr marL="342900" lvl="1" indent="-342900"/>
            <a:r>
              <a:rPr lang="en-US" sz="2000" dirty="0" smtClean="0">
                <a:solidFill>
                  <a:schemeClr val="bg1"/>
                </a:solidFill>
                <a:latin typeface="Arial" pitchFamily="34" charset="0"/>
                <a:cs typeface="Arial" pitchFamily="34" charset="0"/>
              </a:rPr>
              <a:t>For Dynamic objects,</a:t>
            </a:r>
            <a:r>
              <a:rPr lang="en-US" sz="2000" baseline="0" dirty="0" smtClean="0">
                <a:solidFill>
                  <a:schemeClr val="bg1"/>
                </a:solidFill>
                <a:latin typeface="Arial" pitchFamily="34" charset="0"/>
                <a:cs typeface="Arial" pitchFamily="34" charset="0"/>
              </a:rPr>
              <a:t> we have to transform each vertex twice using this frame and last frame’s animation and view transforms.</a:t>
            </a:r>
            <a:endParaRPr lang="en-US" sz="1600" dirty="0" smtClean="0">
              <a:solidFill>
                <a:schemeClr val="bg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97</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1" indent="-342900"/>
            <a:r>
              <a:rPr lang="en-US" sz="2000" dirty="0" smtClean="0">
                <a:solidFill>
                  <a:schemeClr val="bg1"/>
                </a:solidFill>
                <a:latin typeface="Arial" pitchFamily="34" charset="0"/>
                <a:cs typeface="Arial" pitchFamily="34" charset="0"/>
              </a:rPr>
              <a:t>But for static objects, we can calculate last frame’s screen</a:t>
            </a:r>
            <a:r>
              <a:rPr lang="en-US" sz="2000" baseline="0" dirty="0" smtClean="0">
                <a:solidFill>
                  <a:schemeClr val="bg1"/>
                </a:solidFill>
                <a:latin typeface="Arial" pitchFamily="34" charset="0"/>
                <a:cs typeface="Arial" pitchFamily="34" charset="0"/>
              </a:rPr>
              <a:t> space position using this frame’s world position, since only the view and projection transforms have changed.  This means we can update the history for all static pixels with just a full screen quad and no extra object rendering.  This is a crucial observation because otherwise we would have to do another pass over the whole scene to do </a:t>
            </a:r>
            <a:r>
              <a:rPr lang="en-US" sz="2000" baseline="0" dirty="0" err="1" smtClean="0">
                <a:solidFill>
                  <a:schemeClr val="bg1"/>
                </a:solidFill>
                <a:latin typeface="Arial" pitchFamily="34" charset="0"/>
                <a:cs typeface="Arial" pitchFamily="34" charset="0"/>
              </a:rPr>
              <a:t>Reprojection</a:t>
            </a:r>
            <a:r>
              <a:rPr lang="en-US" sz="2000" baseline="0" dirty="0" smtClean="0">
                <a:solidFill>
                  <a:schemeClr val="bg1"/>
                </a:solidFill>
                <a:latin typeface="Arial" pitchFamily="34" charset="0"/>
                <a:cs typeface="Arial" pitchFamily="34" charset="0"/>
              </a:rPr>
              <a:t> Caching which would not be acceptable performance-wise.</a:t>
            </a:r>
            <a:endParaRPr lang="en-US" sz="1600" dirty="0" smtClean="0">
              <a:solidFill>
                <a:schemeClr val="bg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98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can update the history of all pixels as if they were static, and then overwrite with the correct value for pixels belonging to moving objects.  The static update is very quick so there’s not much wasted time if the pixel did belong to a moving object.  When updating the history of dynamic objects, we need to do depth testing.  Because we are still operating at a different resolution than the scene’s depth buffer, we need to either manually depth test or construct a down sampled depth buffer.  We use the down sampled depth buffer because it provides a much faster depth test and supports stencil operations.</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99</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Newly </a:t>
            </a:r>
            <a:r>
              <a:rPr lang="en-US" dirty="0" err="1" smtClean="0"/>
              <a:t>unoccluded</a:t>
            </a:r>
            <a:r>
              <a:rPr lang="en-US" dirty="0" smtClean="0"/>
              <a:t> pixels pose a problem for SSAO</a:t>
            </a:r>
            <a:r>
              <a:rPr lang="en-US" baseline="0" dirty="0" smtClean="0"/>
              <a:t> because they lie in ‘halo’ regions.  Halo regions are areas where a foreground </a:t>
            </a:r>
            <a:r>
              <a:rPr lang="en-US" baseline="0" dirty="0" err="1" smtClean="0"/>
              <a:t>occluder</a:t>
            </a:r>
            <a:r>
              <a:rPr lang="en-US" baseline="0" dirty="0" smtClean="0"/>
              <a:t> has blocked out some of the background depths so we cannot calculate an accurate occlusion value, due to operating in screen space.  If we throw away the history value because a pixel was occluded last frame, there will be a visible trail behind foreground objects as the pixels they reveal are updated with a halo occlusion value.  Instead we choose to keep the history value, which results in a less noticeable artifact.</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100</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far occlusion results will converge at the same rate all over the screen.  This means that fast camera panning will reveal new pixels at the edge of the screen which haven’t converged yet.  We can improve on this by storing a running convergence weight along with the occlusion factor in the history buffer.  At every update we increase the running convergence, and new pixels at the edge of the screen have their running weight reset.  The result is that new pixels converge much faster, making the artifacts less noticeable.</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101</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a:t>
            </a:r>
            <a:r>
              <a:rPr lang="en-US" baseline="0" dirty="0" smtClean="0"/>
              <a:t> ambient occlusion without the temporal filter again</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102</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h</a:t>
            </a:r>
            <a:r>
              <a:rPr lang="en-US" dirty="0" smtClean="0"/>
              <a:t>ere’s the effect of the temporal filter in action.</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103</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a:t>
            </a:r>
            <a:r>
              <a:rPr lang="en-US" baseline="0" dirty="0" smtClean="0"/>
              <a:t> the noise is based off of screen space position, the temporal filtering only has an impact when either the camera or object is moving.  We can add random jitter each frame to get around this, but it tends to make the occlusion flow in an undesirable way.  In general it is more difficult to notice the noise when nothing is moving anyway.</a:t>
            </a:r>
          </a:p>
          <a:p>
            <a:endParaRPr lang="en-US" baseline="0" dirty="0" smtClean="0"/>
          </a:p>
        </p:txBody>
      </p:sp>
      <p:sp>
        <p:nvSpPr>
          <p:cNvPr id="4" name="Slide Number Placeholder 3"/>
          <p:cNvSpPr>
            <a:spLocks noGrp="1"/>
          </p:cNvSpPr>
          <p:nvPr>
            <p:ph type="sldNum" sz="quarter" idx="10"/>
          </p:nvPr>
        </p:nvSpPr>
        <p:spPr/>
        <p:txBody>
          <a:bodyPr/>
          <a:lstStyle/>
          <a:p>
            <a:fld id="{FEB73AC3-694F-4D73-A12B-AD3245E5D3BD}" type="slidenum">
              <a:rPr lang="en-US" smtClean="0"/>
              <a:pPr/>
              <a:t>104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Data-driven:</a:t>
            </a:r>
            <a:r>
              <a:rPr lang="en-US" baseline="0" dirty="0" smtClean="0"/>
              <a:t>  Impact distance, hit points, dependency links, leaf first.</a:t>
            </a:r>
          </a:p>
          <a:p>
            <a:r>
              <a:rPr lang="en-US" baseline="0" dirty="0" smtClean="0"/>
              <a:t>Gameplay </a:t>
            </a:r>
            <a:r>
              <a:rPr lang="en-US" baseline="0" dirty="0" err="1" smtClean="0"/>
              <a:t>desicisions</a:t>
            </a:r>
            <a:r>
              <a:rPr lang="en-US" baseline="0" dirty="0" smtClean="0"/>
              <a:t>:  Headshot always chooses the head.</a:t>
            </a:r>
          </a:p>
          <a:p>
            <a:r>
              <a:rPr lang="en-US" baseline="0" dirty="0" smtClean="0"/>
              <a:t>The vertex buffer is only created upon first use.</a:t>
            </a:r>
            <a:endParaRPr lang="en-US" dirty="0" smtClean="0"/>
          </a:p>
          <a:p>
            <a:r>
              <a:rPr lang="en-US" baseline="0" dirty="0" smtClean="0"/>
              <a:t>Handles all broken constraints in one go.</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t>
            </a:r>
            <a:r>
              <a:rPr lang="en-US" baseline="0" dirty="0" smtClean="0"/>
              <a:t>an also play a user-specified special effect.</a:t>
            </a:r>
          </a:p>
        </p:txBody>
      </p:sp>
      <p:sp>
        <p:nvSpPr>
          <p:cNvPr id="4" name="Slide Number Placeholder 3"/>
          <p:cNvSpPr>
            <a:spLocks noGrp="1"/>
          </p:cNvSpPr>
          <p:nvPr>
            <p:ph type="sldNum" sz="quarter" idx="10"/>
          </p:nvPr>
        </p:nvSpPr>
        <p:spPr/>
        <p:txBody>
          <a:bodyPr/>
          <a:lstStyle/>
          <a:p>
            <a:fld id="{FEB73AC3-694F-4D73-A12B-AD3245E5D3BD}" type="slidenum">
              <a:rPr lang="en-US" smtClean="0"/>
              <a:pPr/>
              <a:t>13</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Now that we are filtering between frames we can use lowered occlusion and filter samples without as many artifacts.</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105</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a few things to watch out for when implementing </a:t>
            </a:r>
            <a:r>
              <a:rPr lang="en-US" baseline="0" dirty="0" err="1" smtClean="0"/>
              <a:t>Reprojection</a:t>
            </a:r>
            <a:r>
              <a:rPr lang="en-US" baseline="0" dirty="0" smtClean="0"/>
              <a:t> Caching, the first is to make sure your last frame’s position is exact.  This means taking into account half pixel offsets for D3D and not reusing per-pixel velocity from motion blur if that has been tweaked for a certain look.  Any discrepancy and you will get strangely flowing occlusion factors.  </a:t>
            </a:r>
          </a:p>
          <a:p>
            <a:endParaRPr lang="en-US" baseline="0" dirty="0" smtClean="0"/>
          </a:p>
          <a:p>
            <a:r>
              <a:rPr lang="en-US" baseline="0" dirty="0" smtClean="0"/>
              <a:t>Last frame’s cached occlusion won’t map exactly to this frame, so </a:t>
            </a:r>
            <a:r>
              <a:rPr lang="en-US" baseline="0" dirty="0" err="1" smtClean="0"/>
              <a:t>resampling</a:t>
            </a:r>
            <a:r>
              <a:rPr lang="en-US" baseline="0" dirty="0" smtClean="0"/>
              <a:t> is needed.  The history buffer must support linear filtering, which works fine for </a:t>
            </a:r>
            <a:r>
              <a:rPr lang="en-US" baseline="0" dirty="0" err="1" smtClean="0"/>
              <a:t>resampling</a:t>
            </a:r>
            <a:r>
              <a:rPr lang="en-US" baseline="0" dirty="0" smtClean="0"/>
              <a:t> occlusion values.</a:t>
            </a:r>
          </a:p>
          <a:p>
            <a:endParaRPr lang="en-US" baseline="0" dirty="0" smtClean="0"/>
          </a:p>
          <a:p>
            <a:r>
              <a:rPr lang="en-US" baseline="0" dirty="0" smtClean="0"/>
              <a:t>It is necessary to double buffer the history since the update reads from outside the current pixel.</a:t>
            </a:r>
          </a:p>
          <a:p>
            <a:endParaRPr lang="en-US" baseline="0" dirty="0" smtClean="0"/>
          </a:p>
          <a:p>
            <a:r>
              <a:rPr lang="en-US" baseline="0" dirty="0" smtClean="0"/>
              <a:t>When updating the history for static pixels, be careful to not actually transform positions through world space but instead transform them through world space centered around the camera’s position.  This will avoid floating point error from distorting the history lookup.</a:t>
            </a:r>
          </a:p>
          <a:p>
            <a:endParaRPr lang="en-US" baseline="0" dirty="0" smtClean="0"/>
          </a:p>
        </p:txBody>
      </p:sp>
      <p:sp>
        <p:nvSpPr>
          <p:cNvPr id="4" name="Slide Number Placeholder 3"/>
          <p:cNvSpPr>
            <a:spLocks noGrp="1"/>
          </p:cNvSpPr>
          <p:nvPr>
            <p:ph type="sldNum" sz="quarter" idx="10"/>
          </p:nvPr>
        </p:nvSpPr>
        <p:spPr/>
        <p:txBody>
          <a:bodyPr/>
          <a:lstStyle/>
          <a:p>
            <a:fld id="{FEB73AC3-694F-4D73-A12B-AD3245E5D3BD}" type="slidenum">
              <a:rPr lang="en-US" smtClean="0"/>
              <a:pPr/>
              <a:t>106</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don’t</a:t>
            </a:r>
            <a:r>
              <a:rPr lang="en-US" baseline="0" dirty="0" smtClean="0"/>
              <a:t> calculate an accurate last frame’s position for skeletal meshes due to bone limits so we can’t apply the temporal filter to these pixels.</a:t>
            </a:r>
          </a:p>
          <a:p>
            <a:endParaRPr lang="en-US" baseline="0" dirty="0" smtClean="0"/>
          </a:p>
          <a:p>
            <a:r>
              <a:rPr lang="en-US" baseline="0" dirty="0" smtClean="0"/>
              <a:t>We are also not detecting cache misses for every neighbor sample, just for the pixel being shaded.  This tends to cause streaking where moving objects meet and as a workaround we have a per-object flag to disable occlusion.</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107</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smtClean="0">
                <a:solidFill>
                  <a:schemeClr val="bg1"/>
                </a:solidFill>
                <a:latin typeface="Arial" pitchFamily="34" charset="0"/>
                <a:cs typeface="Arial" pitchFamily="34" charset="0"/>
              </a:rPr>
              <a:t>There</a:t>
            </a:r>
            <a:r>
              <a:rPr lang="en-US" sz="2400" baseline="0" dirty="0" smtClean="0">
                <a:solidFill>
                  <a:schemeClr val="bg1"/>
                </a:solidFill>
                <a:latin typeface="Arial" pitchFamily="34" charset="0"/>
                <a:cs typeface="Arial" pitchFamily="34" charset="0"/>
              </a:rPr>
              <a:t> are s</a:t>
            </a:r>
            <a:r>
              <a:rPr lang="en-US" sz="2400" dirty="0" smtClean="0">
                <a:solidFill>
                  <a:schemeClr val="bg1"/>
                </a:solidFill>
                <a:latin typeface="Arial" pitchFamily="34" charset="0"/>
                <a:cs typeface="Arial" pitchFamily="34" charset="0"/>
              </a:rPr>
              <a:t>everal cases with minimal visible occlusion which we can take advantage of.</a:t>
            </a:r>
          </a:p>
        </p:txBody>
      </p:sp>
      <p:sp>
        <p:nvSpPr>
          <p:cNvPr id="4" name="Slide Number Placeholder 3"/>
          <p:cNvSpPr>
            <a:spLocks noGrp="1"/>
          </p:cNvSpPr>
          <p:nvPr>
            <p:ph type="sldNum" sz="quarter" idx="10"/>
          </p:nvPr>
        </p:nvSpPr>
        <p:spPr/>
        <p:txBody>
          <a:bodyPr/>
          <a:lstStyle/>
          <a:p>
            <a:fld id="{FEB73AC3-694F-4D73-A12B-AD3245E5D3BD}" type="slidenum">
              <a:rPr lang="en-US" smtClean="0"/>
              <a:pPr/>
              <a:t>108</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600" dirty="0" smtClean="0">
                <a:solidFill>
                  <a:schemeClr val="bg1"/>
                </a:solidFill>
                <a:latin typeface="Arial" pitchFamily="34" charset="0"/>
                <a:cs typeface="Arial" pitchFamily="34" charset="0"/>
              </a:rPr>
              <a:t>The</a:t>
            </a:r>
            <a:r>
              <a:rPr lang="en-US" sz="1600" baseline="0" dirty="0" smtClean="0">
                <a:solidFill>
                  <a:schemeClr val="bg1"/>
                </a:solidFill>
                <a:latin typeface="Arial" pitchFamily="34" charset="0"/>
                <a:cs typeface="Arial" pitchFamily="34" charset="0"/>
              </a:rPr>
              <a:t> f</a:t>
            </a:r>
            <a:r>
              <a:rPr lang="en-US" sz="1600" dirty="0" smtClean="0">
                <a:solidFill>
                  <a:schemeClr val="bg1"/>
                </a:solidFill>
                <a:latin typeface="Arial" pitchFamily="34" charset="0"/>
                <a:cs typeface="Arial" pitchFamily="34" charset="0"/>
              </a:rPr>
              <a:t>irst case is the first person weapon,</a:t>
            </a:r>
            <a:r>
              <a:rPr lang="en-US" sz="1600" baseline="0" dirty="0" smtClean="0">
                <a:solidFill>
                  <a:schemeClr val="bg1"/>
                </a:solidFill>
                <a:latin typeface="Arial" pitchFamily="34" charset="0"/>
                <a:cs typeface="Arial" pitchFamily="34" charset="0"/>
              </a:rPr>
              <a:t> and o</a:t>
            </a:r>
            <a:r>
              <a:rPr lang="en-US" sz="1600" dirty="0" smtClean="0">
                <a:solidFill>
                  <a:schemeClr val="bg1"/>
                </a:solidFill>
                <a:latin typeface="Arial" pitchFamily="34" charset="0"/>
                <a:cs typeface="Arial" pitchFamily="34" charset="0"/>
              </a:rPr>
              <a:t>bjects marked to not cause occlusion.</a:t>
            </a:r>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109</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600" dirty="0" smtClean="0">
                <a:solidFill>
                  <a:schemeClr val="bg1"/>
                </a:solidFill>
                <a:latin typeface="Arial" pitchFamily="34" charset="0"/>
                <a:cs typeface="Arial" pitchFamily="34" charset="0"/>
              </a:rPr>
              <a:t>Distant pixels also do not cause </a:t>
            </a:r>
            <a:r>
              <a:rPr lang="en-US" sz="1600" dirty="0" err="1" smtClean="0">
                <a:solidFill>
                  <a:schemeClr val="bg1"/>
                </a:solidFill>
                <a:latin typeface="Arial" pitchFamily="34" charset="0"/>
                <a:cs typeface="Arial" pitchFamily="34" charset="0"/>
              </a:rPr>
              <a:t>noticable</a:t>
            </a:r>
            <a:r>
              <a:rPr lang="en-US" sz="1600" baseline="0" dirty="0" smtClean="0">
                <a:solidFill>
                  <a:schemeClr val="bg1"/>
                </a:solidFill>
                <a:latin typeface="Arial" pitchFamily="34" charset="0"/>
                <a:cs typeface="Arial" pitchFamily="34" charset="0"/>
              </a:rPr>
              <a:t> occlusion.</a:t>
            </a:r>
            <a:endParaRPr lang="en-US" sz="1600" dirty="0" smtClean="0">
              <a:solidFill>
                <a:schemeClr val="bg1"/>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110</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setup</a:t>
            </a:r>
            <a:r>
              <a:rPr lang="en-US" baseline="0" dirty="0" smtClean="0"/>
              <a:t> a Hi-Stencil mask to cull pixels in the occlusion, filter and history update passes based on these criteria.  Setting up the distant pixel stencil mask is particularly efficient since we can place a quad at the cutoff distance and just setup the stencil mask for pixels which pass the depth test.</a:t>
            </a:r>
            <a:endParaRPr lang="en-US" dirty="0"/>
          </a:p>
        </p:txBody>
      </p:sp>
      <p:sp>
        <p:nvSpPr>
          <p:cNvPr id="4" name="Slide Number Placeholder 3"/>
          <p:cNvSpPr>
            <a:spLocks noGrp="1"/>
          </p:cNvSpPr>
          <p:nvPr>
            <p:ph type="sldNum" sz="quarter" idx="10"/>
          </p:nvPr>
        </p:nvSpPr>
        <p:spPr/>
        <p:txBody>
          <a:bodyPr/>
          <a:lstStyle/>
          <a:p>
            <a:fld id="{FEB73AC3-694F-4D73-A12B-AD3245E5D3BD}" type="slidenum">
              <a:rPr lang="en-US" smtClean="0"/>
              <a:pPr/>
              <a:t>111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86C22B2-A931-4176-AD87-CA9CBEF47BF0}"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C22B2-A931-4176-AD87-CA9CBEF47BF0}"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C22B2-A931-4176-AD87-CA9CBEF47BF0}"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86C22B2-A931-4176-AD87-CA9CBEF47BF0}"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C22B2-A931-4176-AD87-CA9CBEF47BF0}"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C22B2-A931-4176-AD87-CA9CBEF47BF0}" type="datetimeFigureOut">
              <a:rPr lang="en-US" smtClean="0"/>
              <a:pPr/>
              <a:t>3/19/2009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C22B2-A931-4176-AD87-CA9CBEF47BF0}" type="datetimeFigureOut">
              <a:rPr lang="en-US" smtClean="0"/>
              <a:pPr/>
              <a:t>3/19/2009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C22B2-A931-4176-AD87-CA9CBEF47BF0}" type="datetimeFigureOut">
              <a:rPr lang="en-US" smtClean="0"/>
              <a:pPr/>
              <a:t>3/19/2009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C22B2-A931-4176-AD87-CA9CBEF47BF0}" type="datetimeFigureOut">
              <a:rPr lang="en-US" smtClean="0"/>
              <a:pPr/>
              <a:t>3/19/2009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C22B2-A931-4176-AD87-CA9CBEF47BF0}" type="datetimeFigureOut">
              <a:rPr lang="en-US" smtClean="0"/>
              <a:pPr/>
              <a:t>3/19/2009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C22B2-A931-4176-AD87-CA9CBEF47BF0}" type="datetimeFigureOut">
              <a:rPr lang="en-US" smtClean="0"/>
              <a:pPr/>
              <a:t>3/19/2009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76164-B23D-4253-AD63-E2EBFEC445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C22B2-A931-4176-AD87-CA9CBEF47BF0}" type="datetimeFigureOut">
              <a:rPr lang="en-US" smtClean="0"/>
              <a:pPr/>
              <a:t>3/19/2009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76164-B23D-4253-AD63-E2EBFEC445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ideo" Target="file:///\\file-01.epicgames.net\developers\Niklas.Smedberg\GDC09\NotSmoothedCropped.wmv" TargetMode="External"/><Relationship Id="rId5" Type="http://schemas.openxmlformats.org/officeDocument/2006/relationships/image" Target="../media/image56.png"/><Relationship Id="rId4" Type="http://schemas.openxmlformats.org/officeDocument/2006/relationships/image" Target="../media/image3.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ideo" Target="file:///\\file-01.epicgames.net\developers\Niklas.Smedberg\GDC09\SmoothedCropped.wmv" TargetMode="External"/><Relationship Id="rId5" Type="http://schemas.openxmlformats.org/officeDocument/2006/relationships/image" Target="../media/image62.png"/><Relationship Id="rId4" Type="http://schemas.openxmlformats.org/officeDocument/2006/relationships/image" Target="../media/image3.jpeg"/></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file:///\\file-01.epicgames.net\developers\Niklas.Smedberg\GDC09\MP_Chainsaw.wmv" TargetMode="Externa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file:///\\file-01.epicgames.net\developers\Niklas.Smedberg\GDC09\Worm_heart.wmv" TargetMode="Externa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file:///\\file-01.epicgames.net\developers\Niklas.Smedberg\GDC09\Worm_heart.wmv" TargetMode="Externa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file:///\\file-01.epicgames.net\developers\Niklas.Smedberg\GDC09\Worm_Exit.wmv" TargetMode="Externa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file-01.epicgames.net\developers\Niklas.Smedberg\GDC09\Assault_Chainsaw.wmv"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video" Target="file:///\\file-01.epicgames.net\developers\Niklas.Smedberg\GDC09\NotSmoothedCropped.wmv" TargetMode="External"/><Relationship Id="rId5" Type="http://schemas.openxmlformats.org/officeDocument/2006/relationships/image" Target="../media/image56.png"/><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057400"/>
            <a:ext cx="6553200" cy="1527175"/>
          </a:xfrm>
        </p:spPr>
        <p:txBody>
          <a:bodyPr>
            <a:normAutofit/>
          </a:bodyPr>
          <a:lstStyle/>
          <a:p>
            <a:r>
              <a:rPr lang="en-US" dirty="0" smtClean="0">
                <a:solidFill>
                  <a:schemeClr val="bg1"/>
                </a:solidFill>
                <a:latin typeface="Arial" pitchFamily="34" charset="0"/>
                <a:cs typeface="Arial" pitchFamily="34" charset="0"/>
              </a:rPr>
              <a:t>Rendering Techniques in Gears of War 2</a:t>
            </a:r>
            <a:endParaRPr lang="en-US"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304800" y="4343400"/>
            <a:ext cx="4114800" cy="2209800"/>
          </a:xfrm>
        </p:spPr>
        <p:txBody>
          <a:bodyPr>
            <a:normAutofit fontScale="92500" lnSpcReduction="20000"/>
          </a:bodyPr>
          <a:lstStyle/>
          <a:p>
            <a:pPr algn="l"/>
            <a:r>
              <a:rPr lang="en-US" sz="2400" b="1" dirty="0" smtClean="0">
                <a:latin typeface="Arial" pitchFamily="34" charset="0"/>
                <a:cs typeface="Arial" pitchFamily="34" charset="0"/>
              </a:rPr>
              <a:t>Niklas Smedberg</a:t>
            </a:r>
          </a:p>
          <a:p>
            <a:pPr algn="l"/>
            <a:r>
              <a:rPr lang="en-US" sz="1900" dirty="0" smtClean="0">
                <a:latin typeface="Arial" pitchFamily="34" charset="0"/>
                <a:cs typeface="Arial" pitchFamily="34" charset="0"/>
              </a:rPr>
              <a:t>Senior Engine Programmer</a:t>
            </a:r>
          </a:p>
          <a:p>
            <a:pPr algn="l"/>
            <a:r>
              <a:rPr lang="en-US" sz="1900" dirty="0" smtClean="0">
                <a:latin typeface="Arial" pitchFamily="34" charset="0"/>
                <a:cs typeface="Arial" pitchFamily="34" charset="0"/>
              </a:rPr>
              <a:t>Epic Games, Inc.</a:t>
            </a:r>
            <a:endParaRPr lang="en-US" sz="1600" dirty="0" smtClean="0">
              <a:latin typeface="Arial" pitchFamily="34" charset="0"/>
              <a:cs typeface="Arial" pitchFamily="34" charset="0"/>
            </a:endParaRPr>
          </a:p>
          <a:p>
            <a:pPr algn="l"/>
            <a:endParaRPr lang="en-US" sz="1600" dirty="0" smtClean="0">
              <a:latin typeface="Arial" pitchFamily="34" charset="0"/>
              <a:cs typeface="Arial" pitchFamily="34" charset="0"/>
            </a:endParaRPr>
          </a:p>
          <a:p>
            <a:pPr algn="l"/>
            <a:r>
              <a:rPr lang="en-US" sz="2400" b="1" dirty="0" smtClean="0">
                <a:latin typeface="Arial" pitchFamily="34" charset="0"/>
                <a:cs typeface="Arial" pitchFamily="34" charset="0"/>
              </a:rPr>
              <a:t>Daniel Wright</a:t>
            </a:r>
          </a:p>
          <a:p>
            <a:pPr algn="l"/>
            <a:r>
              <a:rPr lang="en-US" sz="1900" dirty="0" smtClean="0">
                <a:latin typeface="Arial" pitchFamily="34" charset="0"/>
                <a:cs typeface="Arial" pitchFamily="34" charset="0"/>
              </a:rPr>
              <a:t>Engine Programmer</a:t>
            </a:r>
          </a:p>
          <a:p>
            <a:pPr algn="l"/>
            <a:r>
              <a:rPr lang="en-US" sz="1900" dirty="0" smtClean="0">
                <a:latin typeface="Arial" pitchFamily="34" charset="0"/>
                <a:cs typeface="Arial" pitchFamily="34" charset="0"/>
              </a:rPr>
              <a:t>Epic Games, Inc.</a:t>
            </a:r>
          </a:p>
          <a:p>
            <a:pPr algn="l"/>
            <a:endParaRPr lang="en-US" sz="19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Locust gore mesh</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lvl="0"/>
            <a:r>
              <a:rPr lang="en-US" sz="2400" dirty="0" smtClean="0">
                <a:solidFill>
                  <a:schemeClr val="bg1"/>
                </a:solidFill>
                <a:latin typeface="Arial" pitchFamily="34" charset="0"/>
                <a:cs typeface="Arial" pitchFamily="34" charset="0"/>
              </a:rPr>
              <a:t>Picture:</a:t>
            </a:r>
            <a:r>
              <a:rPr lang="en-US" sz="2400" baseline="0" dirty="0" smtClean="0">
                <a:solidFill>
                  <a:schemeClr val="bg1"/>
                </a:solidFill>
                <a:latin typeface="Arial" pitchFamily="34" charset="0"/>
                <a:cs typeface="Arial" pitchFamily="34" charset="0"/>
              </a:rPr>
              <a:t> </a:t>
            </a:r>
            <a:r>
              <a:rPr lang="en-US" sz="2400" dirty="0" smtClean="0">
                <a:solidFill>
                  <a:schemeClr val="bg1"/>
                </a:solidFill>
                <a:latin typeface="Arial" pitchFamily="34" charset="0"/>
                <a:cs typeface="Arial" pitchFamily="34" charset="0"/>
              </a:rPr>
              <a:t>Locust gore mesh</a:t>
            </a:r>
          </a:p>
        </p:txBody>
      </p:sp>
      <p:pic>
        <p:nvPicPr>
          <p:cNvPr id="1027" name="Picture 3" descr="U:\Art\Reference\Gore\PalaceGuard_Gore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685800" y="1600200"/>
            <a:ext cx="8229600" cy="4525963"/>
          </a:xfrm>
        </p:spPr>
        <p:txBody>
          <a:bodyPr>
            <a:normAutofit/>
          </a:bodyPr>
          <a:lstStyle/>
          <a:p>
            <a:pPr marL="342900" lvl="1" indent="-342900">
              <a:buFont typeface="Arial" pitchFamily="34" charset="0"/>
              <a:buChar char="•"/>
            </a:pPr>
            <a:r>
              <a:rPr lang="en-US" sz="2000" dirty="0" smtClean="0">
                <a:solidFill>
                  <a:schemeClr val="bg1"/>
                </a:solidFill>
                <a:latin typeface="Arial" pitchFamily="34" charset="0"/>
                <a:cs typeface="Arial" pitchFamily="34" charset="0"/>
              </a:rPr>
              <a:t>Newly </a:t>
            </a:r>
            <a:r>
              <a:rPr lang="en-US" sz="2000" dirty="0" err="1" smtClean="0">
                <a:solidFill>
                  <a:schemeClr val="bg1"/>
                </a:solidFill>
                <a:latin typeface="Arial" pitchFamily="34" charset="0"/>
                <a:cs typeface="Arial" pitchFamily="34" charset="0"/>
              </a:rPr>
              <a:t>Unoccluded</a:t>
            </a:r>
            <a:r>
              <a:rPr lang="en-US" sz="2000" dirty="0" smtClean="0">
                <a:solidFill>
                  <a:schemeClr val="bg1"/>
                </a:solidFill>
                <a:latin typeface="Arial" pitchFamily="34" charset="0"/>
                <a:cs typeface="Arial" pitchFamily="34" charset="0"/>
              </a:rPr>
              <a:t> pixels</a:t>
            </a:r>
            <a:endParaRPr lang="en-US" sz="1400" dirty="0" smtClean="0">
              <a:solidFill>
                <a:schemeClr val="bg1"/>
              </a:solidFill>
              <a:latin typeface="Consolas" pitchFamily="49" charset="0"/>
              <a:cs typeface="Courier New" pitchFamily="49" charset="0"/>
            </a:endParaRPr>
          </a:p>
        </p:txBody>
      </p:sp>
      <p:pic>
        <p:nvPicPr>
          <p:cNvPr id="7" name="Picture 6" descr="LightingOnly.png"/>
          <p:cNvPicPr>
            <a:picLocks noChangeAspect="1"/>
          </p:cNvPicPr>
          <p:nvPr/>
        </p:nvPicPr>
        <p:blipFill>
          <a:blip r:embed="rId3"/>
          <a:stretch>
            <a:fillRect/>
          </a:stretch>
        </p:blipFill>
        <p:spPr>
          <a:xfrm>
            <a:off x="3048000" y="2819400"/>
            <a:ext cx="3048000" cy="3460574"/>
          </a:xfrm>
          <a:prstGeom prst="rect">
            <a:avLst/>
          </a:prstGeom>
        </p:spPr>
      </p:pic>
      <p:pic>
        <p:nvPicPr>
          <p:cNvPr id="8" name="Picture 7" descr="Halos.png"/>
          <p:cNvPicPr>
            <a:picLocks noChangeAspect="1"/>
          </p:cNvPicPr>
          <p:nvPr/>
        </p:nvPicPr>
        <p:blipFill>
          <a:blip r:embed="rId4"/>
          <a:stretch>
            <a:fillRect/>
          </a:stretch>
        </p:blipFill>
        <p:spPr>
          <a:xfrm>
            <a:off x="6096000" y="2819400"/>
            <a:ext cx="2828925" cy="3429000"/>
          </a:xfrm>
          <a:prstGeom prst="rect">
            <a:avLst/>
          </a:prstGeom>
        </p:spPr>
      </p:pic>
      <p:pic>
        <p:nvPicPr>
          <p:cNvPr id="9" name="Picture 8" descr="NewPixels.png"/>
          <p:cNvPicPr>
            <a:picLocks noChangeAspect="1"/>
          </p:cNvPicPr>
          <p:nvPr/>
        </p:nvPicPr>
        <p:blipFill>
          <a:blip r:embed="rId5"/>
          <a:stretch>
            <a:fillRect/>
          </a:stretch>
        </p:blipFill>
        <p:spPr>
          <a:xfrm>
            <a:off x="228600" y="2819400"/>
            <a:ext cx="2813338" cy="3429000"/>
          </a:xfrm>
          <a:prstGeom prst="rect">
            <a:avLst/>
          </a:prstGeom>
        </p:spPr>
      </p:pic>
      <p:sp>
        <p:nvSpPr>
          <p:cNvPr id="10" name="TextBox 9"/>
          <p:cNvSpPr txBox="1"/>
          <p:nvPr/>
        </p:nvSpPr>
        <p:spPr>
          <a:xfrm>
            <a:off x="6324600" y="2362200"/>
            <a:ext cx="1676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Halo regions</a:t>
            </a:r>
            <a:endParaRPr lang="en-US" dirty="0">
              <a:solidFill>
                <a:schemeClr val="bg1"/>
              </a:solidFill>
              <a:latin typeface="Arial" pitchFamily="34" charset="0"/>
              <a:cs typeface="Arial" pitchFamily="34" charset="0"/>
            </a:endParaRPr>
          </a:p>
        </p:txBody>
      </p:sp>
      <p:sp>
        <p:nvSpPr>
          <p:cNvPr id="11" name="TextBox 10"/>
          <p:cNvSpPr txBox="1"/>
          <p:nvPr/>
        </p:nvSpPr>
        <p:spPr>
          <a:xfrm>
            <a:off x="609600" y="2286000"/>
            <a:ext cx="13716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New Pixels</a:t>
            </a:r>
            <a:endParaRPr lang="en-US" dirty="0">
              <a:solidFill>
                <a:schemeClr val="bg1"/>
              </a:solidFill>
              <a:latin typeface="Arial" pitchFamily="34" charset="0"/>
              <a:cs typeface="Arial" pitchFamily="34" charset="0"/>
            </a:endParaRPr>
          </a:p>
        </p:txBody>
      </p:sp>
      <p:cxnSp>
        <p:nvCxnSpPr>
          <p:cNvPr id="12" name="Straight Arrow Connector 11"/>
          <p:cNvCxnSpPr/>
          <p:nvPr/>
        </p:nvCxnSpPr>
        <p:spPr>
          <a:xfrm rot="16200000" flipH="1">
            <a:off x="876301" y="2933702"/>
            <a:ext cx="914399" cy="380999"/>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6629401" y="2895601"/>
            <a:ext cx="838198" cy="5334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53000" y="3810000"/>
            <a:ext cx="1219200" cy="923330"/>
          </a:xfrm>
          <a:prstGeom prst="rect">
            <a:avLst/>
          </a:prstGeom>
          <a:noFill/>
        </p:spPr>
        <p:txBody>
          <a:bodyPr wrap="square" rtlCol="0">
            <a:spAutoFit/>
          </a:bodyPr>
          <a:lstStyle/>
          <a:p>
            <a:pPr algn="ctr"/>
            <a:r>
              <a:rPr lang="en-US" dirty="0" smtClean="0">
                <a:solidFill>
                  <a:schemeClr val="bg1"/>
                </a:solidFill>
              </a:rPr>
              <a:t>Character movement</a:t>
            </a:r>
          </a:p>
          <a:p>
            <a:pPr algn="ctr"/>
            <a:r>
              <a:rPr lang="en-US" dirty="0" smtClean="0">
                <a:solidFill>
                  <a:schemeClr val="bg1"/>
                </a:solidFill>
              </a:rPr>
              <a:t>direction</a:t>
            </a:r>
            <a:endParaRPr lang="en-US" dirty="0">
              <a:solidFill>
                <a:schemeClr val="bg1"/>
              </a:solidFill>
            </a:endParaRPr>
          </a:p>
        </p:txBody>
      </p:sp>
      <p:cxnSp>
        <p:nvCxnSpPr>
          <p:cNvPr id="17" name="Straight Arrow Connector 16"/>
          <p:cNvCxnSpPr/>
          <p:nvPr/>
        </p:nvCxnSpPr>
        <p:spPr>
          <a:xfrm>
            <a:off x="5257800" y="4800600"/>
            <a:ext cx="68580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685800" y="1600200"/>
            <a:ext cx="8229600" cy="4525963"/>
          </a:xfrm>
        </p:spPr>
        <p:txBody>
          <a:bodyPr>
            <a:normAutofit/>
          </a:bodyPr>
          <a:lstStyle/>
          <a:p>
            <a:pPr marL="342900" lvl="1" indent="-342900">
              <a:buFont typeface="Arial" pitchFamily="34" charset="0"/>
              <a:buChar char="•"/>
            </a:pPr>
            <a:r>
              <a:rPr lang="en-US" sz="2000" dirty="0" smtClean="0">
                <a:solidFill>
                  <a:schemeClr val="bg1"/>
                </a:solidFill>
                <a:latin typeface="Arial" pitchFamily="34" charset="0"/>
                <a:cs typeface="Arial" pitchFamily="34" charset="0"/>
              </a:rPr>
              <a:t>Additional convergence control</a:t>
            </a:r>
            <a:endParaRPr lang="en-US" sz="1400" dirty="0" smtClean="0">
              <a:solidFill>
                <a:schemeClr val="bg1"/>
              </a:solidFill>
              <a:latin typeface="Consolas" pitchFamily="49" charset="0"/>
              <a:cs typeface="Courier New" pitchFamily="49" charset="0"/>
            </a:endParaRPr>
          </a:p>
        </p:txBody>
      </p:sp>
      <p:pic>
        <p:nvPicPr>
          <p:cNvPr id="7" name="Picture 6" descr="ConvergenceRate.png"/>
          <p:cNvPicPr>
            <a:picLocks noChangeAspect="1"/>
          </p:cNvPicPr>
          <p:nvPr/>
        </p:nvPicPr>
        <p:blipFill>
          <a:blip r:embed="rId3"/>
          <a:stretch>
            <a:fillRect/>
          </a:stretch>
        </p:blipFill>
        <p:spPr>
          <a:xfrm>
            <a:off x="4652039" y="2895600"/>
            <a:ext cx="3899249" cy="3124320"/>
          </a:xfrm>
          <a:prstGeom prst="rect">
            <a:avLst/>
          </a:prstGeom>
          <a:ln>
            <a:solidFill>
              <a:schemeClr val="bg1"/>
            </a:solidFill>
          </a:ln>
        </p:spPr>
      </p:pic>
      <p:pic>
        <p:nvPicPr>
          <p:cNvPr id="8" name="Picture 7" descr="ConvergenceRate.png"/>
          <p:cNvPicPr>
            <a:picLocks noChangeAspect="1"/>
          </p:cNvPicPr>
          <p:nvPr/>
        </p:nvPicPr>
        <p:blipFill>
          <a:blip r:embed="rId4"/>
          <a:stretch>
            <a:fillRect/>
          </a:stretch>
        </p:blipFill>
        <p:spPr>
          <a:xfrm>
            <a:off x="457200" y="2895600"/>
            <a:ext cx="3886200" cy="3162256"/>
          </a:xfrm>
          <a:prstGeom prst="rect">
            <a:avLst/>
          </a:prstGeom>
          <a:ln>
            <a:solidFill>
              <a:schemeClr val="bg1"/>
            </a:solidFill>
          </a:ln>
        </p:spPr>
      </p:pic>
      <p:sp>
        <p:nvSpPr>
          <p:cNvPr id="9" name="TextBox 8"/>
          <p:cNvSpPr txBox="1"/>
          <p:nvPr/>
        </p:nvSpPr>
        <p:spPr>
          <a:xfrm>
            <a:off x="228600" y="2209800"/>
            <a:ext cx="3276600" cy="646331"/>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New pixels from camera rotation for one frame</a:t>
            </a:r>
            <a:endParaRPr lang="en-US" dirty="0">
              <a:solidFill>
                <a:schemeClr val="bg1"/>
              </a:solidFill>
              <a:latin typeface="Arial" pitchFamily="34" charset="0"/>
              <a:cs typeface="Arial" pitchFamily="34" charset="0"/>
            </a:endParaRPr>
          </a:p>
        </p:txBody>
      </p:sp>
      <p:sp>
        <p:nvSpPr>
          <p:cNvPr id="10" name="TextBox 9"/>
          <p:cNvSpPr txBox="1"/>
          <p:nvPr/>
        </p:nvSpPr>
        <p:spPr>
          <a:xfrm>
            <a:off x="5257800" y="6248400"/>
            <a:ext cx="32766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Constant Convergence Rate</a:t>
            </a:r>
            <a:endParaRPr lang="en-US" dirty="0">
              <a:solidFill>
                <a:schemeClr val="bg1"/>
              </a:solidFill>
              <a:latin typeface="Arial" pitchFamily="34" charset="0"/>
              <a:cs typeface="Arial" pitchFamily="34" charset="0"/>
            </a:endParaRPr>
          </a:p>
        </p:txBody>
      </p:sp>
      <p:sp>
        <p:nvSpPr>
          <p:cNvPr id="11" name="TextBox 10"/>
          <p:cNvSpPr txBox="1"/>
          <p:nvPr/>
        </p:nvSpPr>
        <p:spPr>
          <a:xfrm>
            <a:off x="1600200" y="6248400"/>
            <a:ext cx="32766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Pixels with an existing history</a:t>
            </a:r>
            <a:endParaRPr lang="en-US" dirty="0">
              <a:solidFill>
                <a:schemeClr val="bg1"/>
              </a:solidFill>
              <a:latin typeface="Arial" pitchFamily="34" charset="0"/>
              <a:cs typeface="Arial" pitchFamily="34" charset="0"/>
            </a:endParaRPr>
          </a:p>
        </p:txBody>
      </p:sp>
      <p:cxnSp>
        <p:nvCxnSpPr>
          <p:cNvPr id="13" name="Straight Arrow Connector 12"/>
          <p:cNvCxnSpPr/>
          <p:nvPr/>
        </p:nvCxnSpPr>
        <p:spPr>
          <a:xfrm rot="5400000">
            <a:off x="381002" y="3048000"/>
            <a:ext cx="533397" cy="762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V="1">
            <a:off x="3048002" y="5714999"/>
            <a:ext cx="914401" cy="15240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V="1">
            <a:off x="7010402" y="5638798"/>
            <a:ext cx="914401" cy="15240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48200" y="2209800"/>
            <a:ext cx="3276600" cy="646331"/>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Accelerating Convergence over multiple frames</a:t>
            </a:r>
            <a:endParaRPr lang="en-US" dirty="0">
              <a:solidFill>
                <a:schemeClr val="bg1"/>
              </a:solidFill>
              <a:latin typeface="Arial" pitchFamily="34" charset="0"/>
              <a:cs typeface="Arial" pitchFamily="34" charset="0"/>
            </a:endParaRPr>
          </a:p>
        </p:txBody>
      </p:sp>
      <p:cxnSp>
        <p:nvCxnSpPr>
          <p:cNvPr id="28" name="Straight Arrow Connector 27"/>
          <p:cNvCxnSpPr/>
          <p:nvPr/>
        </p:nvCxnSpPr>
        <p:spPr>
          <a:xfrm rot="5400000">
            <a:off x="4762502" y="3009904"/>
            <a:ext cx="457201" cy="7619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Without Temporal Filter</a:t>
            </a:r>
            <a:endParaRPr lang="en-US" sz="3600" dirty="0">
              <a:solidFill>
                <a:schemeClr val="bg1"/>
              </a:solidFill>
              <a:latin typeface="Arial" pitchFamily="34" charset="0"/>
              <a:cs typeface="Arial" pitchFamily="34" charset="0"/>
            </a:endParaRPr>
          </a:p>
        </p:txBody>
      </p:sp>
      <p:sp>
        <p:nvSpPr>
          <p:cNvPr id="4" name="Content Placeholder 3"/>
          <p:cNvSpPr>
            <a:spLocks noGrp="1"/>
          </p:cNvSpPr>
          <p:nvPr>
            <p:ph idx="1"/>
          </p:nvPr>
        </p:nvSpPr>
        <p:spPr/>
        <p:txBody>
          <a:bodyPr/>
          <a:lstStyle/>
          <a:p>
            <a:endParaRPr lang="en-US"/>
          </a:p>
        </p:txBody>
      </p:sp>
      <p:pic>
        <p:nvPicPr>
          <p:cNvPr id="6" name="NotSmoothedCropped.wmv">
            <a:hlinkClick r:id="" action="ppaction://media"/>
          </p:cNvPr>
          <p:cNvPicPr>
            <a:picLocks noRot="1" noChangeAspect="1"/>
          </p:cNvPicPr>
          <p:nvPr>
            <a:videoFile r:link="rId1"/>
          </p:nvPr>
        </p:nvPicPr>
        <p:blipFill>
          <a:blip r:embed="rId5"/>
          <a:stretch>
            <a:fillRect/>
          </a:stretch>
        </p:blipFill>
        <p:spPr>
          <a:xfrm>
            <a:off x="338668" y="1447800"/>
            <a:ext cx="8534400"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With Temporal Filter</a:t>
            </a:r>
            <a:endParaRPr lang="en-US" sz="3600" dirty="0">
              <a:solidFill>
                <a:schemeClr val="bg1"/>
              </a:solidFill>
              <a:latin typeface="Arial" pitchFamily="34" charset="0"/>
              <a:cs typeface="Arial" pitchFamily="34" charset="0"/>
            </a:endParaRPr>
          </a:p>
        </p:txBody>
      </p:sp>
      <p:pic>
        <p:nvPicPr>
          <p:cNvPr id="5" name="SmoothedCropped.wmv">
            <a:hlinkClick r:id="" action="ppaction://media"/>
          </p:cNvPr>
          <p:cNvPicPr>
            <a:picLocks noGrp="1" noRot="1" noChangeAspect="1"/>
          </p:cNvPicPr>
          <p:nvPr>
            <p:ph idx="1"/>
            <a:videoFile r:link="rId1"/>
          </p:nvPr>
        </p:nvPicPr>
        <p:blipFill>
          <a:blip r:embed="rId5"/>
          <a:stretch>
            <a:fillRect/>
          </a:stretch>
        </p:blipFill>
        <p:spPr>
          <a:xfrm>
            <a:off x="304800" y="1524000"/>
            <a:ext cx="8534400"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295400"/>
            <a:ext cx="8382000" cy="838200"/>
          </a:xfrm>
        </p:spPr>
        <p:txBody>
          <a:bodyPr>
            <a:normAutofit/>
          </a:bodyPr>
          <a:lstStyle/>
          <a:p>
            <a:r>
              <a:rPr lang="en-US" sz="2400" dirty="0" smtClean="0">
                <a:solidFill>
                  <a:schemeClr val="bg1"/>
                </a:solidFill>
                <a:latin typeface="Arial" pitchFamily="34" charset="0"/>
                <a:cs typeface="Arial" pitchFamily="34" charset="0"/>
              </a:rPr>
              <a:t>Doesn’t help with static camera/objects</a:t>
            </a:r>
          </a:p>
        </p:txBody>
      </p:sp>
      <p:pic>
        <p:nvPicPr>
          <p:cNvPr id="4" name="Picture 3" descr="StaticNoise.png"/>
          <p:cNvPicPr>
            <a:picLocks noChangeAspect="1"/>
          </p:cNvPicPr>
          <p:nvPr/>
        </p:nvPicPr>
        <p:blipFill>
          <a:blip r:embed="rId4"/>
          <a:stretch>
            <a:fillRect/>
          </a:stretch>
        </p:blipFill>
        <p:spPr>
          <a:xfrm>
            <a:off x="381000" y="2209800"/>
            <a:ext cx="8001000" cy="446670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381000" y="1143001"/>
            <a:ext cx="8305800" cy="838200"/>
          </a:xfrm>
        </p:spPr>
        <p:txBody>
          <a:bodyPr>
            <a:normAutofit fontScale="92500"/>
          </a:bodyPr>
          <a:lstStyle/>
          <a:p>
            <a:r>
              <a:rPr lang="en-US" sz="2400" dirty="0" smtClean="0">
                <a:solidFill>
                  <a:schemeClr val="bg1"/>
                </a:solidFill>
                <a:latin typeface="Arial" pitchFamily="34" charset="0"/>
                <a:cs typeface="Arial" pitchFamily="34" charset="0"/>
              </a:rPr>
              <a:t>Almost all flickering gone with moving camera</a:t>
            </a:r>
          </a:p>
          <a:p>
            <a:r>
              <a:rPr lang="en-US" sz="2400" dirty="0" smtClean="0">
                <a:solidFill>
                  <a:schemeClr val="bg1"/>
                </a:solidFill>
                <a:latin typeface="Arial" pitchFamily="34" charset="0"/>
                <a:cs typeface="Arial" pitchFamily="34" charset="0"/>
              </a:rPr>
              <a:t>Can get away with less occlusion samples, less filter samples</a:t>
            </a:r>
          </a:p>
          <a:p>
            <a:endParaRPr lang="en-US" sz="2400" dirty="0" smtClean="0">
              <a:solidFill>
                <a:schemeClr val="bg1"/>
              </a:solidFill>
              <a:latin typeface="Arial" pitchFamily="34" charset="0"/>
              <a:cs typeface="Arial" pitchFamily="34" charset="0"/>
            </a:endParaRPr>
          </a:p>
        </p:txBody>
      </p:sp>
      <p:pic>
        <p:nvPicPr>
          <p:cNvPr id="5" name="Picture 4" descr="StaticNoise.png"/>
          <p:cNvPicPr>
            <a:picLocks noChangeAspect="1"/>
          </p:cNvPicPr>
          <p:nvPr/>
        </p:nvPicPr>
        <p:blipFill>
          <a:blip r:embed="rId4"/>
          <a:stretch>
            <a:fillRect/>
          </a:stretch>
        </p:blipFill>
        <p:spPr>
          <a:xfrm>
            <a:off x="400311" y="2209800"/>
            <a:ext cx="7962378" cy="4466700"/>
          </a:xfrm>
          <a:prstGeom prst="rect">
            <a:avLst/>
          </a:prstGeom>
        </p:spPr>
      </p:pic>
      <p:sp>
        <p:nvSpPr>
          <p:cNvPr id="6" name="TextBox 5"/>
          <p:cNvSpPr txBox="1"/>
          <p:nvPr/>
        </p:nvSpPr>
        <p:spPr>
          <a:xfrm>
            <a:off x="4724400" y="5715000"/>
            <a:ext cx="1650452" cy="369332"/>
          </a:xfrm>
          <a:prstGeom prst="rect">
            <a:avLst/>
          </a:prstGeom>
          <a:noFill/>
        </p:spPr>
        <p:txBody>
          <a:bodyPr wrap="none" rtlCol="0">
            <a:spAutoFit/>
          </a:bodyPr>
          <a:lstStyle/>
          <a:p>
            <a:r>
              <a:rPr lang="en-US" dirty="0" smtClean="0"/>
              <a:t>Camera moving</a:t>
            </a:r>
            <a:endParaRPr lang="en-US" dirty="0"/>
          </a:p>
        </p:txBody>
      </p:sp>
      <p:cxnSp>
        <p:nvCxnSpPr>
          <p:cNvPr id="7" name="Straight Arrow Connector 6"/>
          <p:cNvCxnSpPr/>
          <p:nvPr/>
        </p:nvCxnSpPr>
        <p:spPr>
          <a:xfrm>
            <a:off x="4876800" y="6172200"/>
            <a:ext cx="1447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 </a:t>
            </a:r>
            <a:r>
              <a:rPr lang="en-US" sz="3600" dirty="0" err="1" smtClean="0">
                <a:solidFill>
                  <a:schemeClr val="bg1"/>
                </a:solidFill>
                <a:latin typeface="Arial" pitchFamily="34" charset="0"/>
                <a:cs typeface="Arial" pitchFamily="34" charset="0"/>
              </a:rPr>
              <a:t>Gotchas</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Accurate last frame position</a:t>
            </a:r>
          </a:p>
          <a:p>
            <a:r>
              <a:rPr lang="en-US" sz="2400" dirty="0" smtClean="0">
                <a:solidFill>
                  <a:schemeClr val="bg1"/>
                </a:solidFill>
                <a:latin typeface="Arial" pitchFamily="34" charset="0"/>
                <a:cs typeface="Arial" pitchFamily="34" charset="0"/>
              </a:rPr>
              <a:t>Bilinear filtering</a:t>
            </a:r>
          </a:p>
          <a:p>
            <a:r>
              <a:rPr lang="en-US" sz="2400" dirty="0" smtClean="0">
                <a:solidFill>
                  <a:schemeClr val="bg1"/>
                </a:solidFill>
                <a:latin typeface="Arial" pitchFamily="34" charset="0"/>
                <a:cs typeface="Arial" pitchFamily="34" charset="0"/>
              </a:rPr>
              <a:t>Double buffer</a:t>
            </a:r>
          </a:p>
          <a:p>
            <a:r>
              <a:rPr lang="en-US" sz="2400" dirty="0" smtClean="0">
                <a:solidFill>
                  <a:schemeClr val="bg1"/>
                </a:solidFill>
                <a:latin typeface="Arial" pitchFamily="34" charset="0"/>
                <a:cs typeface="Arial" pitchFamily="34" charset="0"/>
              </a:rPr>
              <a:t>World space precision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 Limitations</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3000"/>
            <a:ext cx="8229600" cy="1524000"/>
          </a:xfrm>
        </p:spPr>
        <p:txBody>
          <a:bodyPr>
            <a:normAutofit/>
          </a:bodyPr>
          <a:lstStyle/>
          <a:p>
            <a:r>
              <a:rPr lang="en-US" sz="2400" dirty="0" smtClean="0">
                <a:solidFill>
                  <a:schemeClr val="bg1"/>
                </a:solidFill>
                <a:latin typeface="Arial" pitchFamily="34" charset="0"/>
                <a:cs typeface="Arial" pitchFamily="34" charset="0"/>
              </a:rPr>
              <a:t>Skeletal meshes</a:t>
            </a:r>
          </a:p>
          <a:p>
            <a:r>
              <a:rPr lang="en-US" sz="2400" dirty="0" smtClean="0">
                <a:solidFill>
                  <a:schemeClr val="bg1"/>
                </a:solidFill>
                <a:latin typeface="Arial" pitchFamily="34" charset="0"/>
                <a:cs typeface="Arial" pitchFamily="34" charset="0"/>
              </a:rPr>
              <a:t>Not detecting cache misses for every sample</a:t>
            </a:r>
          </a:p>
        </p:txBody>
      </p:sp>
      <p:pic>
        <p:nvPicPr>
          <p:cNvPr id="4" name="Picture 3" descr="MovingStreaks.png"/>
          <p:cNvPicPr>
            <a:picLocks noChangeAspect="1"/>
          </p:cNvPicPr>
          <p:nvPr/>
        </p:nvPicPr>
        <p:blipFill>
          <a:blip r:embed="rId3"/>
          <a:stretch>
            <a:fillRect/>
          </a:stretch>
        </p:blipFill>
        <p:spPr>
          <a:xfrm>
            <a:off x="1066800" y="2209800"/>
            <a:ext cx="6959998" cy="4343400"/>
          </a:xfrm>
          <a:prstGeom prst="rect">
            <a:avLst/>
          </a:prstGeom>
        </p:spPr>
      </p:pic>
      <p:sp>
        <p:nvSpPr>
          <p:cNvPr id="5" name="TextBox 4"/>
          <p:cNvSpPr txBox="1"/>
          <p:nvPr/>
        </p:nvSpPr>
        <p:spPr>
          <a:xfrm>
            <a:off x="4572000" y="5943600"/>
            <a:ext cx="3530967" cy="369332"/>
          </a:xfrm>
          <a:prstGeom prst="rect">
            <a:avLst/>
          </a:prstGeom>
          <a:noFill/>
        </p:spPr>
        <p:txBody>
          <a:bodyPr wrap="none" rtlCol="0">
            <a:spAutoFit/>
          </a:bodyPr>
          <a:lstStyle/>
          <a:p>
            <a:r>
              <a:rPr lang="en-US" dirty="0" smtClean="0"/>
              <a:t>Streaks where moving objects meet</a:t>
            </a:r>
            <a:endParaRPr lang="en-US" dirty="0"/>
          </a:p>
        </p:txBody>
      </p:sp>
      <p:cxnSp>
        <p:nvCxnSpPr>
          <p:cNvPr id="6" name="Straight Arrow Connector 5"/>
          <p:cNvCxnSpPr/>
          <p:nvPr/>
        </p:nvCxnSpPr>
        <p:spPr>
          <a:xfrm rot="16200000" flipV="1">
            <a:off x="6096000" y="5486400"/>
            <a:ext cx="533400" cy="3810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Computation Masking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533400" y="1524000"/>
            <a:ext cx="5029200" cy="762000"/>
          </a:xfrm>
        </p:spPr>
        <p:txBody>
          <a:bodyPr>
            <a:normAutofit/>
          </a:bodyPr>
          <a:lstStyle/>
          <a:p>
            <a:r>
              <a:rPr lang="en-US" sz="2400" dirty="0" smtClean="0">
                <a:solidFill>
                  <a:schemeClr val="bg1"/>
                </a:solidFill>
                <a:latin typeface="Arial" pitchFamily="34" charset="0"/>
                <a:cs typeface="Arial" pitchFamily="34" charset="0"/>
              </a:rPr>
              <a:t>Pixels with minimal occlusion</a:t>
            </a:r>
            <a:endParaRPr lang="en-US" sz="1600" dirty="0" smtClean="0">
              <a:solidFill>
                <a:schemeClr val="bg1"/>
              </a:solidFill>
              <a:latin typeface="Arial" pitchFamily="34" charset="0"/>
              <a:cs typeface="Arial" pitchFamily="34" charset="0"/>
            </a:endParaRPr>
          </a:p>
          <a:p>
            <a:pPr lvl="3">
              <a:buNone/>
            </a:pPr>
            <a:endParaRPr lang="en-US" sz="1200" dirty="0" smtClean="0">
              <a:solidFill>
                <a:schemeClr val="bg1"/>
              </a:solidFill>
              <a:latin typeface="Arial" pitchFamily="34" charset="0"/>
              <a:cs typeface="Arial" pitchFamily="34" charset="0"/>
            </a:endParaRPr>
          </a:p>
        </p:txBody>
      </p:sp>
      <p:pic>
        <p:nvPicPr>
          <p:cNvPr id="7" name="Picture 6" descr="Assault.png"/>
          <p:cNvPicPr>
            <a:picLocks noChangeAspect="1"/>
          </p:cNvPicPr>
          <p:nvPr/>
        </p:nvPicPr>
        <p:blipFill>
          <a:blip r:embed="rId3"/>
          <a:stretch>
            <a:fillRect/>
          </a:stretch>
        </p:blipFill>
        <p:spPr>
          <a:xfrm>
            <a:off x="914400" y="2514600"/>
            <a:ext cx="7044270" cy="3962400"/>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Computation Masking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533400" y="1524000"/>
            <a:ext cx="5029200" cy="762000"/>
          </a:xfrm>
        </p:spPr>
        <p:txBody>
          <a:bodyPr>
            <a:normAutofit/>
          </a:bodyPr>
          <a:lstStyle/>
          <a:p>
            <a:r>
              <a:rPr lang="en-US" sz="2400" dirty="0" smtClean="0">
                <a:solidFill>
                  <a:schemeClr val="bg1"/>
                </a:solidFill>
                <a:latin typeface="Arial" pitchFamily="34" charset="0"/>
                <a:cs typeface="Arial" pitchFamily="34" charset="0"/>
              </a:rPr>
              <a:t>First person weapon</a:t>
            </a:r>
            <a:endParaRPr lang="en-US" sz="1600" dirty="0" smtClean="0">
              <a:solidFill>
                <a:schemeClr val="bg1"/>
              </a:solidFill>
              <a:latin typeface="Arial" pitchFamily="34" charset="0"/>
              <a:cs typeface="Arial" pitchFamily="34" charset="0"/>
            </a:endParaRPr>
          </a:p>
          <a:p>
            <a:pPr lvl="3">
              <a:buNone/>
            </a:pPr>
            <a:endParaRPr lang="en-US" sz="1200" dirty="0" smtClean="0">
              <a:solidFill>
                <a:schemeClr val="bg1"/>
              </a:solidFill>
              <a:latin typeface="Arial" pitchFamily="34" charset="0"/>
              <a:cs typeface="Arial" pitchFamily="34" charset="0"/>
            </a:endParaRPr>
          </a:p>
        </p:txBody>
      </p:sp>
      <p:pic>
        <p:nvPicPr>
          <p:cNvPr id="7" name="Picture 6" descr="Assault.png"/>
          <p:cNvPicPr>
            <a:picLocks noChangeAspect="1"/>
          </p:cNvPicPr>
          <p:nvPr/>
        </p:nvPicPr>
        <p:blipFill>
          <a:blip r:embed="rId3"/>
          <a:stretch>
            <a:fillRect/>
          </a:stretch>
        </p:blipFill>
        <p:spPr>
          <a:xfrm>
            <a:off x="914402" y="2514600"/>
            <a:ext cx="7044266" cy="3962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Gore Mesh</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92500"/>
          </a:bodyPr>
          <a:lstStyle/>
          <a:p>
            <a:r>
              <a:rPr lang="en-US" sz="2400" dirty="0" smtClean="0">
                <a:solidFill>
                  <a:schemeClr val="bg1"/>
                </a:solidFill>
                <a:latin typeface="Arial" pitchFamily="34" charset="0"/>
                <a:cs typeface="Arial" pitchFamily="34" charset="0"/>
              </a:rPr>
              <a:t>Skeleton with breakable joint constraints</a:t>
            </a:r>
          </a:p>
          <a:p>
            <a:pPr lvl="1"/>
            <a:r>
              <a:rPr lang="en-US" sz="2200" dirty="0" smtClean="0">
                <a:solidFill>
                  <a:schemeClr val="bg1"/>
                </a:solidFill>
                <a:latin typeface="Arial" pitchFamily="34" charset="0"/>
                <a:cs typeface="Arial" pitchFamily="34" charset="0"/>
              </a:rPr>
              <a:t>Broken by script code - not using physics engine (as in Gears 1)</a:t>
            </a:r>
          </a:p>
          <a:p>
            <a:pPr lvl="1"/>
            <a:r>
              <a:rPr lang="en-US" sz="2200" dirty="0" smtClean="0">
                <a:solidFill>
                  <a:schemeClr val="bg1"/>
                </a:solidFill>
                <a:latin typeface="Arial" pitchFamily="34" charset="0"/>
                <a:cs typeface="Arial" pitchFamily="34" charset="0"/>
              </a:rPr>
              <a:t>More control of when/how to break the constraints</a:t>
            </a:r>
          </a:p>
          <a:p>
            <a:r>
              <a:rPr lang="en-US" sz="2400" dirty="0" smtClean="0">
                <a:solidFill>
                  <a:schemeClr val="bg1"/>
                </a:solidFill>
                <a:latin typeface="Arial" pitchFamily="34" charset="0"/>
                <a:cs typeface="Arial" pitchFamily="34" charset="0"/>
              </a:rPr>
              <a:t>Info per gore piece:</a:t>
            </a:r>
          </a:p>
          <a:p>
            <a:pPr lvl="1"/>
            <a:r>
              <a:rPr lang="en-US" sz="2200" dirty="0" smtClean="0">
                <a:solidFill>
                  <a:schemeClr val="bg1"/>
                </a:solidFill>
                <a:latin typeface="Arial" pitchFamily="34" charset="0"/>
                <a:cs typeface="Arial" pitchFamily="34" charset="0"/>
              </a:rPr>
              <a:t>Hit points</a:t>
            </a:r>
          </a:p>
          <a:p>
            <a:pPr lvl="1"/>
            <a:r>
              <a:rPr lang="en-US" sz="2200" dirty="0" smtClean="0">
                <a:solidFill>
                  <a:schemeClr val="bg1"/>
                </a:solidFill>
                <a:latin typeface="Arial" pitchFamily="34" charset="0"/>
                <a:cs typeface="Arial" pitchFamily="34" charset="0"/>
              </a:rPr>
              <a:t>Type of special effect</a:t>
            </a:r>
          </a:p>
          <a:p>
            <a:pPr lvl="1"/>
            <a:r>
              <a:rPr lang="en-US" sz="2200" dirty="0" smtClean="0">
                <a:solidFill>
                  <a:schemeClr val="bg1"/>
                </a:solidFill>
                <a:latin typeface="Arial" pitchFamily="34" charset="0"/>
                <a:cs typeface="Arial" pitchFamily="34" charset="0"/>
              </a:rPr>
              <a:t>Dependency of other gore pieces</a:t>
            </a:r>
          </a:p>
          <a:p>
            <a:pPr lvl="1"/>
            <a:r>
              <a:rPr lang="en-US" sz="2200" dirty="0" smtClean="0">
                <a:solidFill>
                  <a:schemeClr val="bg1"/>
                </a:solidFill>
                <a:latin typeface="Arial" pitchFamily="34" charset="0"/>
                <a:cs typeface="Arial" pitchFamily="34" charset="0"/>
              </a:rPr>
              <a:t>Etc</a:t>
            </a:r>
          </a:p>
          <a:p>
            <a:r>
              <a:rPr lang="en-US" sz="2400" dirty="0" smtClean="0">
                <a:solidFill>
                  <a:schemeClr val="bg1"/>
                </a:solidFill>
                <a:latin typeface="Arial" pitchFamily="34" charset="0"/>
                <a:cs typeface="Arial" pitchFamily="34" charset="0"/>
              </a:rPr>
              <a:t>An extra set of bone weights for all vertices:</a:t>
            </a:r>
          </a:p>
          <a:p>
            <a:pPr lvl="1"/>
            <a:r>
              <a:rPr lang="en-US" sz="2200" dirty="0" smtClean="0">
                <a:solidFill>
                  <a:schemeClr val="bg1"/>
                </a:solidFill>
                <a:latin typeface="Arial" pitchFamily="34" charset="0"/>
                <a:cs typeface="Arial" pitchFamily="34" charset="0"/>
              </a:rPr>
              <a:t>Hand-made 4-bone weights</a:t>
            </a:r>
          </a:p>
          <a:p>
            <a:pPr lvl="1"/>
            <a:r>
              <a:rPr lang="en-US" sz="2200" dirty="0" smtClean="0">
                <a:solidFill>
                  <a:schemeClr val="bg1"/>
                </a:solidFill>
                <a:latin typeface="Arial" pitchFamily="34" charset="0"/>
                <a:cs typeface="Arial" pitchFamily="34" charset="0"/>
              </a:rPr>
              <a:t>Weighted to properly separate all gore pieces along the cuts</a:t>
            </a:r>
          </a:p>
          <a:p>
            <a:pPr lvl="3"/>
            <a:endParaRPr lang="en-US" sz="12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Computation Masking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533400" y="1524000"/>
            <a:ext cx="5029200" cy="762000"/>
          </a:xfrm>
        </p:spPr>
        <p:txBody>
          <a:bodyPr>
            <a:normAutofit/>
          </a:bodyPr>
          <a:lstStyle/>
          <a:p>
            <a:r>
              <a:rPr lang="en-US" sz="2400" dirty="0" smtClean="0">
                <a:solidFill>
                  <a:schemeClr val="bg1"/>
                </a:solidFill>
                <a:latin typeface="Arial" pitchFamily="34" charset="0"/>
                <a:cs typeface="Arial" pitchFamily="34" charset="0"/>
              </a:rPr>
              <a:t>Distant pixels</a:t>
            </a:r>
            <a:endParaRPr lang="en-US" sz="1600" dirty="0" smtClean="0">
              <a:solidFill>
                <a:schemeClr val="bg1"/>
              </a:solidFill>
              <a:latin typeface="Arial" pitchFamily="34" charset="0"/>
              <a:cs typeface="Arial" pitchFamily="34" charset="0"/>
            </a:endParaRPr>
          </a:p>
          <a:p>
            <a:pPr lvl="3">
              <a:buNone/>
            </a:pPr>
            <a:endParaRPr lang="en-US" sz="1200" dirty="0" smtClean="0">
              <a:solidFill>
                <a:schemeClr val="bg1"/>
              </a:solidFill>
              <a:latin typeface="Arial" pitchFamily="34" charset="0"/>
              <a:cs typeface="Arial" pitchFamily="34" charset="0"/>
            </a:endParaRPr>
          </a:p>
        </p:txBody>
      </p:sp>
      <p:pic>
        <p:nvPicPr>
          <p:cNvPr id="7" name="Picture 6" descr="Assault.png"/>
          <p:cNvPicPr>
            <a:picLocks noChangeAspect="1"/>
          </p:cNvPicPr>
          <p:nvPr/>
        </p:nvPicPr>
        <p:blipFill>
          <a:blip r:embed="rId3"/>
          <a:stretch>
            <a:fillRect/>
          </a:stretch>
        </p:blipFill>
        <p:spPr>
          <a:xfrm>
            <a:off x="914402" y="2514600"/>
            <a:ext cx="7044266" cy="3962400"/>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Computation Masking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600201"/>
            <a:ext cx="6400800" cy="1066800"/>
          </a:xfrm>
        </p:spPr>
        <p:txBody>
          <a:bodyPr>
            <a:normAutofit lnSpcReduction="10000"/>
          </a:bodyPr>
          <a:lstStyle/>
          <a:p>
            <a:r>
              <a:rPr lang="en-US" sz="2400" dirty="0" smtClean="0">
                <a:solidFill>
                  <a:schemeClr val="bg1"/>
                </a:solidFill>
                <a:latin typeface="Arial" pitchFamily="34" charset="0"/>
                <a:cs typeface="Arial" pitchFamily="34" charset="0"/>
              </a:rPr>
              <a:t>Cull these pixels with Hi-Stencil</a:t>
            </a:r>
          </a:p>
          <a:p>
            <a:pPr lvl="1"/>
            <a:r>
              <a:rPr lang="en-US" sz="1800" dirty="0" smtClean="0">
                <a:solidFill>
                  <a:schemeClr val="bg1"/>
                </a:solidFill>
                <a:latin typeface="Arial" pitchFamily="34" charset="0"/>
                <a:cs typeface="Arial" pitchFamily="34" charset="0"/>
              </a:rPr>
              <a:t>Requires use of down sampled depth/stencil buffer</a:t>
            </a:r>
          </a:p>
          <a:p>
            <a:pPr lvl="1"/>
            <a:r>
              <a:rPr lang="en-US" sz="1800" dirty="0" smtClean="0">
                <a:solidFill>
                  <a:schemeClr val="bg1"/>
                </a:solidFill>
                <a:latin typeface="Arial" pitchFamily="34" charset="0"/>
                <a:cs typeface="Arial" pitchFamily="34" charset="0"/>
              </a:rPr>
              <a:t>Special fast case for distance</a:t>
            </a:r>
          </a:p>
        </p:txBody>
      </p:sp>
      <p:pic>
        <p:nvPicPr>
          <p:cNvPr id="4" name="Picture 3" descr="Assault.png"/>
          <p:cNvPicPr>
            <a:picLocks noChangeAspect="1"/>
          </p:cNvPicPr>
          <p:nvPr/>
        </p:nvPicPr>
        <p:blipFill>
          <a:blip r:embed="rId3"/>
          <a:stretch>
            <a:fillRect/>
          </a:stretch>
        </p:blipFill>
        <p:spPr>
          <a:xfrm>
            <a:off x="1295401" y="3048000"/>
            <a:ext cx="5867397" cy="3300411"/>
          </a:xfrm>
          <a:prstGeom prst="rect">
            <a:avLst/>
          </a:prstGeom>
        </p:spPr>
      </p:pic>
      <p:sp>
        <p:nvSpPr>
          <p:cNvPr id="5" name="TextBox 4"/>
          <p:cNvSpPr txBox="1"/>
          <p:nvPr/>
        </p:nvSpPr>
        <p:spPr>
          <a:xfrm>
            <a:off x="3048000" y="2743200"/>
            <a:ext cx="27432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Computation mask</a:t>
            </a: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normAutofit/>
          </a:bodyPr>
          <a:lstStyle/>
          <a:p>
            <a:r>
              <a:rPr lang="en-US" sz="2400" dirty="0" smtClean="0"/>
              <a:t>Use Reverse </a:t>
            </a:r>
            <a:r>
              <a:rPr lang="en-US" sz="2400" dirty="0" err="1" smtClean="0"/>
              <a:t>Reprojection</a:t>
            </a:r>
            <a:r>
              <a:rPr lang="en-US" sz="2400" dirty="0" smtClean="0"/>
              <a:t> Caching as a temporal filter</a:t>
            </a:r>
          </a:p>
          <a:p>
            <a:r>
              <a:rPr lang="en-US" sz="2400" dirty="0" smtClean="0"/>
              <a:t>Use Computation Masking to avoid doing work where it won’t be noticed</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Questions?</a:t>
            </a:r>
            <a:endParaRPr lang="en-US" dirty="0">
              <a:solidFill>
                <a:schemeClr val="bg1"/>
              </a:solidFill>
            </a:endParaRPr>
          </a:p>
        </p:txBody>
      </p:sp>
      <p:sp>
        <p:nvSpPr>
          <p:cNvPr id="3" name="Content Placeholder 2"/>
          <p:cNvSpPr>
            <a:spLocks noGrp="1"/>
          </p:cNvSpPr>
          <p:nvPr>
            <p:ph idx="1"/>
          </p:nvPr>
        </p:nvSpPr>
        <p:spPr/>
        <p:txBody>
          <a:bodyPr/>
          <a:lstStyle/>
          <a:p>
            <a:endParaRPr lang="en-US" dirty="0" smtClean="0">
              <a:solidFill>
                <a:schemeClr val="bg1"/>
              </a:solidFill>
            </a:endParaRPr>
          </a:p>
          <a:p>
            <a:r>
              <a:rPr lang="en-US" dirty="0" smtClean="0">
                <a:solidFill>
                  <a:schemeClr val="bg1"/>
                </a:solidFill>
              </a:rPr>
              <a:t>niklas.smedberg@epicgames.com</a:t>
            </a:r>
          </a:p>
          <a:p>
            <a:r>
              <a:rPr lang="en-US" dirty="0" smtClean="0">
                <a:solidFill>
                  <a:schemeClr val="bg1"/>
                </a:solidFill>
              </a:rPr>
              <a:t>daniel.wright@epicgames.com</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Elaborate gore mesh</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lvl="0"/>
            <a:r>
              <a:rPr lang="en-US" sz="2000" dirty="0" smtClean="0">
                <a:solidFill>
                  <a:schemeClr val="bg1">
                    <a:lumMod val="65000"/>
                  </a:schemeClr>
                </a:solidFill>
                <a:latin typeface="Arial" pitchFamily="34" charset="0"/>
                <a:cs typeface="Arial" pitchFamily="34" charset="0"/>
              </a:rPr>
              <a:t>Picture: </a:t>
            </a:r>
            <a:r>
              <a:rPr lang="en-US" sz="2000" dirty="0" err="1" smtClean="0">
                <a:solidFill>
                  <a:schemeClr val="bg1">
                    <a:lumMod val="65000"/>
                  </a:schemeClr>
                </a:solidFill>
                <a:latin typeface="Arial" pitchFamily="34" charset="0"/>
                <a:cs typeface="Arial" pitchFamily="34" charset="0"/>
              </a:rPr>
              <a:t>Uber</a:t>
            </a:r>
            <a:r>
              <a:rPr lang="en-US" sz="2000" baseline="0" dirty="0" smtClean="0">
                <a:solidFill>
                  <a:schemeClr val="bg1">
                    <a:lumMod val="65000"/>
                  </a:schemeClr>
                </a:solidFill>
                <a:latin typeface="Arial" pitchFamily="34" charset="0"/>
                <a:cs typeface="Arial" pitchFamily="34" charset="0"/>
              </a:rPr>
              <a:t> </a:t>
            </a:r>
            <a:r>
              <a:rPr lang="en-US" sz="2000" baseline="0" dirty="0" err="1" smtClean="0">
                <a:solidFill>
                  <a:schemeClr val="bg1">
                    <a:lumMod val="65000"/>
                  </a:schemeClr>
                </a:solidFill>
                <a:latin typeface="Arial" pitchFamily="34" charset="0"/>
                <a:cs typeface="Arial" pitchFamily="34" charset="0"/>
              </a:rPr>
              <a:t>reaver</a:t>
            </a:r>
            <a:r>
              <a:rPr lang="en-US" sz="2000" baseline="0" dirty="0" smtClean="0">
                <a:solidFill>
                  <a:schemeClr val="bg1">
                    <a:lumMod val="65000"/>
                  </a:schemeClr>
                </a:solidFill>
                <a:latin typeface="Arial" pitchFamily="34" charset="0"/>
                <a:cs typeface="Arial" pitchFamily="34" charset="0"/>
              </a:rPr>
              <a:t> gore mesh</a:t>
            </a:r>
            <a:endParaRPr lang="en-US" sz="2000" dirty="0" smtClean="0">
              <a:solidFill>
                <a:schemeClr val="bg1">
                  <a:lumMod val="65000"/>
                </a:schemeClr>
              </a:solidFill>
              <a:latin typeface="Arial" pitchFamily="34" charset="0"/>
              <a:cs typeface="Arial" pitchFamily="34" charset="0"/>
            </a:endParaRPr>
          </a:p>
        </p:txBody>
      </p:sp>
      <p:pic>
        <p:nvPicPr>
          <p:cNvPr id="2050" name="Picture 2" descr="U:\Art\Reference\Gore\Uber_Gore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Tearing off a limb</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400" dirty="0" smtClean="0">
                <a:solidFill>
                  <a:schemeClr val="bg1"/>
                </a:solidFill>
                <a:latin typeface="Arial" pitchFamily="34" charset="0"/>
                <a:cs typeface="Arial" pitchFamily="34" charset="0"/>
              </a:rPr>
              <a:t>Switch to the gore mesh</a:t>
            </a:r>
          </a:p>
          <a:p>
            <a:r>
              <a:rPr lang="en-US" sz="2400" dirty="0" smtClean="0">
                <a:solidFill>
                  <a:schemeClr val="bg1"/>
                </a:solidFill>
                <a:latin typeface="Arial" pitchFamily="34" charset="0"/>
                <a:cs typeface="Arial" pitchFamily="34" charset="0"/>
              </a:rPr>
              <a:t>Determine which constraint to break</a:t>
            </a:r>
          </a:p>
          <a:p>
            <a:r>
              <a:rPr lang="en-US" sz="2400" dirty="0" smtClean="0">
                <a:solidFill>
                  <a:schemeClr val="bg1"/>
                </a:solidFill>
                <a:latin typeface="Arial" pitchFamily="34" charset="0"/>
                <a:cs typeface="Arial" pitchFamily="34" charset="0"/>
              </a:rPr>
              <a:t>Get the pair of broken bones</a:t>
            </a:r>
          </a:p>
          <a:p>
            <a:r>
              <a:rPr lang="en-US" sz="2400" dirty="0" smtClean="0">
                <a:solidFill>
                  <a:schemeClr val="bg1"/>
                </a:solidFill>
                <a:latin typeface="Arial" pitchFamily="34" charset="0"/>
                <a:cs typeface="Arial" pitchFamily="34" charset="0"/>
              </a:rPr>
              <a:t>Create </a:t>
            </a:r>
            <a:r>
              <a:rPr lang="en-US" sz="2400" smtClean="0">
                <a:solidFill>
                  <a:schemeClr val="bg1"/>
                </a:solidFill>
                <a:latin typeface="Arial" pitchFamily="34" charset="0"/>
                <a:cs typeface="Arial" pitchFamily="34" charset="0"/>
              </a:rPr>
              <a:t>a separate vertexbuffer </a:t>
            </a:r>
            <a:r>
              <a:rPr lang="en-US" sz="2400" dirty="0" smtClean="0">
                <a:solidFill>
                  <a:schemeClr val="bg1"/>
                </a:solidFill>
                <a:latin typeface="Arial" pitchFamily="34" charset="0"/>
                <a:cs typeface="Arial" pitchFamily="34" charset="0"/>
              </a:rPr>
              <a:t>for vertex weights</a:t>
            </a:r>
          </a:p>
          <a:p>
            <a:pPr lvl="1"/>
            <a:r>
              <a:rPr lang="en-US" sz="2000" dirty="0" smtClean="0">
                <a:solidFill>
                  <a:schemeClr val="bg1"/>
                </a:solidFill>
                <a:latin typeface="Arial" pitchFamily="34" charset="0"/>
                <a:cs typeface="Arial" pitchFamily="34" charset="0"/>
              </a:rPr>
              <a:t>Unique per gore mesh instance</a:t>
            </a:r>
          </a:p>
          <a:p>
            <a:pPr lvl="1"/>
            <a:r>
              <a:rPr lang="en-US" sz="2000" dirty="0" smtClean="0">
                <a:solidFill>
                  <a:schemeClr val="bg1"/>
                </a:solidFill>
                <a:latin typeface="Arial" pitchFamily="34" charset="0"/>
                <a:cs typeface="Arial" pitchFamily="34" charset="0"/>
              </a:rPr>
              <a:t>Replaces all weights in the original vertexbuffer</a:t>
            </a:r>
          </a:p>
          <a:p>
            <a:pPr lvl="1"/>
            <a:r>
              <a:rPr lang="en-US" sz="2000" dirty="0" smtClean="0">
                <a:solidFill>
                  <a:schemeClr val="bg1"/>
                </a:solidFill>
                <a:latin typeface="Arial" pitchFamily="34" charset="0"/>
                <a:cs typeface="Arial" pitchFamily="34" charset="0"/>
              </a:rPr>
              <a:t>Used as a separate vertex stream</a:t>
            </a:r>
          </a:p>
          <a:p>
            <a:r>
              <a:rPr lang="en-US" sz="2400" dirty="0" smtClean="0">
                <a:solidFill>
                  <a:schemeClr val="bg1"/>
                </a:solidFill>
                <a:latin typeface="Arial" pitchFamily="34" charset="0"/>
                <a:cs typeface="Arial" pitchFamily="34" charset="0"/>
              </a:rPr>
              <a:t>For each vertex:</a:t>
            </a:r>
          </a:p>
          <a:p>
            <a:pPr lvl="1"/>
            <a:r>
              <a:rPr lang="en-US" sz="2000" dirty="0" smtClean="0">
                <a:solidFill>
                  <a:schemeClr val="bg1"/>
                </a:solidFill>
                <a:latin typeface="Arial" pitchFamily="34" charset="0"/>
                <a:cs typeface="Arial" pitchFamily="34" charset="0"/>
              </a:rPr>
              <a:t>If influenced by a broken bone, copy 2</a:t>
            </a:r>
            <a:r>
              <a:rPr lang="en-US" sz="2000" baseline="30000" dirty="0" smtClean="0">
                <a:solidFill>
                  <a:schemeClr val="bg1"/>
                </a:solidFill>
                <a:latin typeface="Arial" pitchFamily="34" charset="0"/>
                <a:cs typeface="Arial" pitchFamily="34" charset="0"/>
              </a:rPr>
              <a:t>nd</a:t>
            </a:r>
            <a:r>
              <a:rPr lang="en-US" sz="2000" dirty="0" smtClean="0">
                <a:solidFill>
                  <a:schemeClr val="bg1"/>
                </a:solidFill>
                <a:latin typeface="Arial" pitchFamily="34" charset="0"/>
                <a:cs typeface="Arial" pitchFamily="34" charset="0"/>
              </a:rPr>
              <a:t> set of weights</a:t>
            </a:r>
          </a:p>
          <a:p>
            <a:pPr lvl="1"/>
            <a:r>
              <a:rPr lang="en-US" sz="2000" dirty="0" smtClean="0">
                <a:solidFill>
                  <a:schemeClr val="bg1"/>
                </a:solidFill>
                <a:latin typeface="Arial" pitchFamily="34" charset="0"/>
                <a:cs typeface="Arial" pitchFamily="34" charset="0"/>
              </a:rPr>
              <a:t>Otherwise, copy 1</a:t>
            </a:r>
            <a:r>
              <a:rPr lang="en-US" sz="2000" baseline="30000" dirty="0" smtClean="0">
                <a:solidFill>
                  <a:schemeClr val="bg1"/>
                </a:solidFill>
                <a:latin typeface="Arial" pitchFamily="34" charset="0"/>
                <a:cs typeface="Arial" pitchFamily="34" charset="0"/>
              </a:rPr>
              <a:t>st</a:t>
            </a:r>
            <a:r>
              <a:rPr lang="en-US" sz="2000" dirty="0" smtClean="0">
                <a:solidFill>
                  <a:schemeClr val="bg1"/>
                </a:solidFill>
                <a:latin typeface="Arial" pitchFamily="34" charset="0"/>
                <a:cs typeface="Arial" pitchFamily="34" charset="0"/>
              </a:rPr>
              <a:t> set of weights</a:t>
            </a:r>
          </a:p>
          <a:p>
            <a:r>
              <a:rPr lang="en-US" sz="2400" dirty="0" smtClean="0">
                <a:solidFill>
                  <a:schemeClr val="bg1"/>
                </a:solidFill>
                <a:latin typeface="Arial" pitchFamily="34" charset="0"/>
                <a:cs typeface="Arial" pitchFamily="34" charset="0"/>
              </a:rPr>
              <a:t>Add physics impulse to the torn-off limb</a:t>
            </a:r>
          </a:p>
          <a:p>
            <a:pPr lvl="1"/>
            <a:r>
              <a:rPr lang="en-US" sz="2000" dirty="0" smtClean="0">
                <a:solidFill>
                  <a:schemeClr val="bg1"/>
                </a:solidFill>
                <a:latin typeface="Arial" pitchFamily="34" charset="0"/>
                <a:cs typeface="Arial" pitchFamily="34" charset="0"/>
              </a:rPr>
              <a:t>Let physics move the limb away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Data-driven Gore</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Set up in the Unreal Editor</a:t>
            </a:r>
          </a:p>
          <a:p>
            <a:r>
              <a:rPr lang="en-US" sz="2400" dirty="0" smtClean="0">
                <a:solidFill>
                  <a:schemeClr val="bg1"/>
                </a:solidFill>
                <a:latin typeface="Arial" pitchFamily="34" charset="0"/>
                <a:cs typeface="Arial" pitchFamily="34" charset="0"/>
              </a:rPr>
              <a:t>Only used for really big enemies (e.g. Brumak)</a:t>
            </a:r>
          </a:p>
          <a:p>
            <a:r>
              <a:rPr lang="en-US" sz="2400" dirty="0" smtClean="0">
                <a:solidFill>
                  <a:schemeClr val="bg1"/>
                </a:solidFill>
                <a:latin typeface="Arial" pitchFamily="34" charset="0"/>
                <a:cs typeface="Arial" pitchFamily="34" charset="0"/>
              </a:rPr>
              <a:t>Used as visual “damage states”</a:t>
            </a:r>
          </a:p>
          <a:p>
            <a:pPr lvl="1"/>
            <a:r>
              <a:rPr lang="en-US" sz="2000" dirty="0" smtClean="0">
                <a:solidFill>
                  <a:schemeClr val="bg1"/>
                </a:solidFill>
                <a:latin typeface="Arial" pitchFamily="34" charset="0"/>
                <a:cs typeface="Arial" pitchFamily="34" charset="0"/>
              </a:rPr>
              <a:t>Not necessarily to break off whole limbs</a:t>
            </a:r>
          </a:p>
          <a:p>
            <a:r>
              <a:rPr lang="en-US" sz="2400" dirty="0" smtClean="0">
                <a:solidFill>
                  <a:schemeClr val="bg1"/>
                </a:solidFill>
                <a:latin typeface="Arial" pitchFamily="34" charset="0"/>
                <a:cs typeface="Arial" pitchFamily="34" charset="0"/>
              </a:rPr>
              <a:t>Gore pieces stacked on top of each other</a:t>
            </a:r>
          </a:p>
          <a:p>
            <a:pPr lvl="1"/>
            <a:r>
              <a:rPr lang="en-US" sz="2000" dirty="0" smtClean="0">
                <a:solidFill>
                  <a:schemeClr val="bg1"/>
                </a:solidFill>
                <a:latin typeface="Arial" pitchFamily="34" charset="0"/>
                <a:cs typeface="Arial" pitchFamily="34" charset="0"/>
              </a:rPr>
              <a:t>Break “armor pieces”, damage flesh, etc.</a:t>
            </a:r>
          </a:p>
          <a:p>
            <a:r>
              <a:rPr lang="en-US" sz="2400" dirty="0" smtClean="0">
                <a:solidFill>
                  <a:schemeClr val="bg1"/>
                </a:solidFill>
                <a:latin typeface="Arial" pitchFamily="34" charset="0"/>
                <a:cs typeface="Arial" pitchFamily="34" charset="0"/>
              </a:rPr>
              <a:t>Hit-points, impact radius, dependency links (leaf first), etc</a:t>
            </a:r>
          </a:p>
          <a:p>
            <a:pPr lvl="1"/>
            <a:endParaRPr lang="en-US" sz="20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latin typeface="Arial" pitchFamily="34" charset="0"/>
                <a:cs typeface="Arial" pitchFamily="34" charset="0"/>
              </a:rPr>
              <a:t>Data-driven Gore, 1 of 3</a:t>
            </a:r>
            <a:endParaRPr lang="en-US" sz="2800" dirty="0">
              <a:solidFill>
                <a:schemeClr val="bg1"/>
              </a:solidFill>
              <a:latin typeface="Arial" pitchFamily="34" charset="0"/>
              <a:cs typeface="Arial" pitchFamily="34" charset="0"/>
            </a:endParaRPr>
          </a:p>
        </p:txBody>
      </p:sp>
      <p:pic>
        <p:nvPicPr>
          <p:cNvPr id="6" name="Content Placeholder 5" descr="NewBrumak 1.jpg"/>
          <p:cNvPicPr>
            <a:picLocks noGrp="1" noChangeAspect="1"/>
          </p:cNvPicPr>
          <p:nvPr>
            <p:ph idx="1"/>
          </p:nvPr>
        </p:nvPicPr>
        <p:blipFill>
          <a:blip r:embed="rId3"/>
          <a:srcRect l="7500" r="7500"/>
          <a:stretch>
            <a:fillRect/>
          </a:stretch>
        </p:blipFill>
        <p:spPr>
          <a:xfrm>
            <a:off x="0" y="1219200"/>
            <a:ext cx="9144000" cy="6051177"/>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latin typeface="Arial" pitchFamily="34" charset="0"/>
                <a:cs typeface="Arial" pitchFamily="34" charset="0"/>
              </a:rPr>
              <a:t>Data-driven Gore, 2 of 3</a:t>
            </a:r>
            <a:endParaRPr lang="en-US" sz="2800" dirty="0">
              <a:solidFill>
                <a:schemeClr val="bg1"/>
              </a:solidFill>
              <a:latin typeface="Arial" pitchFamily="34" charset="0"/>
              <a:cs typeface="Arial" pitchFamily="34" charset="0"/>
            </a:endParaRPr>
          </a:p>
        </p:txBody>
      </p:sp>
      <p:pic>
        <p:nvPicPr>
          <p:cNvPr id="5" name="Content Placeholder 4" descr="NewBrumak 2.jpg"/>
          <p:cNvPicPr>
            <a:picLocks noGrp="1" noChangeAspect="1"/>
          </p:cNvPicPr>
          <p:nvPr>
            <p:ph idx="1"/>
          </p:nvPr>
        </p:nvPicPr>
        <p:blipFill>
          <a:blip r:embed="rId3"/>
          <a:srcRect l="7500" r="7500"/>
          <a:stretch>
            <a:fillRect/>
          </a:stretch>
        </p:blipFill>
        <p:spPr>
          <a:xfrm>
            <a:off x="0" y="1219200"/>
            <a:ext cx="9144000" cy="605117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latin typeface="Arial" pitchFamily="34" charset="0"/>
                <a:cs typeface="Arial" pitchFamily="34" charset="0"/>
              </a:rPr>
              <a:t>Data-driven Gore, 3 of 3</a:t>
            </a:r>
            <a:endParaRPr lang="en-US" sz="2800" dirty="0">
              <a:solidFill>
                <a:schemeClr val="bg1"/>
              </a:solidFill>
              <a:latin typeface="Arial" pitchFamily="34" charset="0"/>
              <a:cs typeface="Arial" pitchFamily="34" charset="0"/>
            </a:endParaRPr>
          </a:p>
        </p:txBody>
      </p:sp>
      <p:pic>
        <p:nvPicPr>
          <p:cNvPr id="6" name="Content Placeholder 5" descr="NewBrumak 3.jpg"/>
          <p:cNvPicPr>
            <a:picLocks noGrp="1" noChangeAspect="1"/>
          </p:cNvPicPr>
          <p:nvPr>
            <p:ph idx="1"/>
          </p:nvPr>
        </p:nvPicPr>
        <p:blipFill>
          <a:blip r:embed="rId3"/>
          <a:srcRect l="7500" r="7500"/>
          <a:stretch>
            <a:fillRect/>
          </a:stretch>
        </p:blipFill>
        <p:spPr>
          <a:xfrm>
            <a:off x="0" y="1219200"/>
            <a:ext cx="9144000" cy="605117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Scripted Gore</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Set up in gameplay code (Unreal Script)</a:t>
            </a:r>
          </a:p>
          <a:p>
            <a:r>
              <a:rPr lang="en-US" sz="2400" dirty="0" smtClean="0">
                <a:solidFill>
                  <a:schemeClr val="bg1"/>
                </a:solidFill>
                <a:latin typeface="Arial" pitchFamily="34" charset="0"/>
                <a:cs typeface="Arial" pitchFamily="34" charset="0"/>
              </a:rPr>
              <a:t>Only dismember dead people</a:t>
            </a:r>
          </a:p>
          <a:p>
            <a:pPr lvl="1"/>
            <a:r>
              <a:rPr lang="en-US" sz="2000" dirty="0" smtClean="0">
                <a:solidFill>
                  <a:schemeClr val="bg1"/>
                </a:solidFill>
                <a:latin typeface="Arial" pitchFamily="34" charset="0"/>
                <a:cs typeface="Arial" pitchFamily="34" charset="0"/>
              </a:rPr>
              <a:t>No animation/gameplay consequences</a:t>
            </a:r>
          </a:p>
          <a:p>
            <a:r>
              <a:rPr lang="en-US" sz="2400" dirty="0" smtClean="0">
                <a:solidFill>
                  <a:schemeClr val="bg1"/>
                </a:solidFill>
                <a:latin typeface="Arial" pitchFamily="34" charset="0"/>
                <a:cs typeface="Arial" pitchFamily="34" charset="0"/>
              </a:rPr>
              <a:t>Different damage types break constraints differently</a:t>
            </a:r>
          </a:p>
          <a:p>
            <a:pPr lvl="1"/>
            <a:r>
              <a:rPr lang="en-US" sz="2000" dirty="0" smtClean="0">
                <a:solidFill>
                  <a:schemeClr val="bg1"/>
                </a:solidFill>
                <a:latin typeface="Arial" pitchFamily="34" charset="0"/>
                <a:cs typeface="Arial" pitchFamily="34" charset="0"/>
              </a:rPr>
              <a:t>Complete obliteration (e.g. grenade-tag)</a:t>
            </a:r>
          </a:p>
          <a:p>
            <a:pPr lvl="1"/>
            <a:r>
              <a:rPr lang="en-US" sz="2000" dirty="0" smtClean="0">
                <a:solidFill>
                  <a:schemeClr val="bg1"/>
                </a:solidFill>
                <a:latin typeface="Arial" pitchFamily="34" charset="0"/>
                <a:cs typeface="Arial" pitchFamily="34" charset="0"/>
              </a:rPr>
              <a:t>Partial obliteration (e.g. shotguns)</a:t>
            </a:r>
          </a:p>
          <a:p>
            <a:r>
              <a:rPr lang="en-US" sz="2400" dirty="0" smtClean="0">
                <a:solidFill>
                  <a:schemeClr val="bg1"/>
                </a:solidFill>
                <a:latin typeface="Arial" pitchFamily="34" charset="0"/>
                <a:cs typeface="Arial" pitchFamily="34" charset="0"/>
              </a:rPr>
              <a:t>Headshots spawn additional effects (gibs)</a:t>
            </a:r>
          </a:p>
          <a:p>
            <a:pPr lvl="1"/>
            <a:r>
              <a:rPr lang="en-US" sz="2000" dirty="0" smtClean="0">
                <a:solidFill>
                  <a:schemeClr val="bg1"/>
                </a:solidFill>
                <a:latin typeface="Arial" pitchFamily="34" charset="0"/>
                <a:cs typeface="Arial" pitchFamily="34" charset="0"/>
              </a:rPr>
              <a:t>Hand-made gib meshes can be specified per Pawn</a:t>
            </a:r>
          </a:p>
          <a:p>
            <a:r>
              <a:rPr lang="en-US" sz="2400" dirty="0" smtClean="0">
                <a:solidFill>
                  <a:schemeClr val="bg1"/>
                </a:solidFill>
                <a:latin typeface="Arial" pitchFamily="34" charset="0"/>
                <a:cs typeface="Arial" pitchFamily="34" charset="0"/>
              </a:rPr>
              <a:t>Chainsaw breaks specific constraints</a:t>
            </a:r>
          </a:p>
          <a:p>
            <a:r>
              <a:rPr lang="en-US" sz="2400" dirty="0" smtClean="0">
                <a:solidFill>
                  <a:schemeClr val="bg1"/>
                </a:solidFill>
                <a:latin typeface="Arial" pitchFamily="34" charset="0"/>
                <a:cs typeface="Arial" pitchFamily="34" charset="0"/>
              </a:rPr>
              <a:t>Ragdolls break constraints based on hit location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Next Example: Meatshield</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200" dirty="0" smtClean="0">
                <a:solidFill>
                  <a:schemeClr val="bg1"/>
                </a:solidFill>
                <a:latin typeface="Arial" pitchFamily="34" charset="0"/>
                <a:cs typeface="Arial" pitchFamily="34" charset="0"/>
              </a:rPr>
              <a:t>Meatshields break constraints in a pre-determined sequence</a:t>
            </a:r>
          </a:p>
          <a:p>
            <a:pPr lvl="1"/>
            <a:r>
              <a:rPr lang="en-US" sz="2000" dirty="0" smtClean="0">
                <a:solidFill>
                  <a:schemeClr val="bg1"/>
                </a:solidFill>
                <a:latin typeface="Arial" pitchFamily="34" charset="0"/>
                <a:cs typeface="Arial" pitchFamily="34" charset="0"/>
              </a:rPr>
              <a:t>Based on overall “health” for the entire meatshield</a:t>
            </a:r>
          </a:p>
          <a:p>
            <a:pPr lvl="1"/>
            <a:r>
              <a:rPr lang="en-US" sz="2000" dirty="0" smtClean="0">
                <a:solidFill>
                  <a:schemeClr val="bg1"/>
                </a:solidFill>
                <a:latin typeface="Arial" pitchFamily="34" charset="0"/>
                <a:cs typeface="Arial" pitchFamily="34" charset="0"/>
              </a:rPr>
              <a:t>Used as gory visual indicator instead of a boring “health bar”</a:t>
            </a:r>
          </a:p>
        </p:txBody>
      </p:sp>
      <p:pic>
        <p:nvPicPr>
          <p:cNvPr id="5" name="Picture 4" descr="DizzyMeatShield.jpg"/>
          <p:cNvPicPr>
            <a:picLocks noChangeAspect="1"/>
          </p:cNvPicPr>
          <p:nvPr/>
        </p:nvPicPr>
        <p:blipFill>
          <a:blip r:embed="rId3" cstate="print"/>
          <a:srcRect l="1406" r="1406"/>
          <a:stretch>
            <a:fillRect/>
          </a:stretch>
        </p:blipFill>
        <p:spPr>
          <a:xfrm>
            <a:off x="942520" y="2895600"/>
            <a:ext cx="6649373" cy="3848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C:\Users\rod.fergusson\Pictures\Epic_2008.JPG"/>
          <p:cNvPicPr>
            <a:picLocks noChangeAspect="1" noChangeArrowheads="1"/>
          </p:cNvPicPr>
          <p:nvPr/>
        </p:nvPicPr>
        <p:blipFill>
          <a:blip r:embed="rId3"/>
          <a:stretch>
            <a:fillRect/>
          </a:stretch>
        </p:blipFill>
        <p:spPr bwMode="auto">
          <a:xfrm>
            <a:off x="0" y="55692"/>
            <a:ext cx="9528048" cy="7146036"/>
          </a:xfrm>
          <a:prstGeom prst="rect">
            <a:avLst/>
          </a:prstGeom>
          <a:noFill/>
          <a:ln>
            <a:noFill/>
          </a:ln>
        </p:spPr>
      </p:pic>
      <p:sp>
        <p:nvSpPr>
          <p:cNvPr id="2" name="Title 1"/>
          <p:cNvSpPr>
            <a:spLocks noGrp="1"/>
          </p:cNvSpPr>
          <p:nvPr>
            <p:ph type="title"/>
          </p:nvPr>
        </p:nvSpPr>
        <p:spPr>
          <a:effectLst>
            <a:outerShdw blurRad="50800" dist="38100" dir="2700000" algn="tl" rotWithShape="0">
              <a:prstClr val="black">
                <a:alpha val="40000"/>
              </a:prstClr>
            </a:outerShdw>
          </a:effectLst>
        </p:spPr>
        <p:txBody>
          <a:bodyPr>
            <a:normAutofit/>
          </a:bodyPr>
          <a:lstStyle/>
          <a:p>
            <a:r>
              <a:rPr lang="en-US" sz="4400" dirty="0" smtClean="0"/>
              <a:t>About Epic Games</a:t>
            </a:r>
          </a:p>
        </p:txBody>
      </p:sp>
      <p:sp>
        <p:nvSpPr>
          <p:cNvPr id="3" name="Content Placeholder 2"/>
          <p:cNvSpPr>
            <a:spLocks noGrp="1"/>
          </p:cNvSpPr>
          <p:nvPr>
            <p:ph idx="1"/>
          </p:nvPr>
        </p:nvSpPr>
        <p:spPr>
          <a:xfrm>
            <a:off x="457200" y="1371600"/>
            <a:ext cx="8229600" cy="4525963"/>
          </a:xfrm>
          <a:effectLst/>
        </p:spPr>
        <p:txBody>
          <a:bodyPr>
            <a:normAutofit/>
          </a:bodyPr>
          <a:lstStyle/>
          <a:p>
            <a:pPr>
              <a:defRPr/>
            </a:pPr>
            <a:r>
              <a:rPr lang="en-US" dirty="0" smtClean="0">
                <a:effectLst>
                  <a:outerShdw blurRad="50800" dist="38100" dir="2700000" algn="tl" rotWithShape="0">
                    <a:prstClr val="black">
                      <a:alpha val="40000"/>
                    </a:prstClr>
                  </a:outerShdw>
                </a:effectLst>
              </a:rPr>
              <a:t>19th year of business</a:t>
            </a:r>
          </a:p>
          <a:p>
            <a:pPr>
              <a:defRPr/>
            </a:pPr>
            <a:r>
              <a:rPr lang="en-US" dirty="0" smtClean="0">
                <a:effectLst>
                  <a:outerShdw blurRad="50800" dist="38100" dir="2700000" algn="tl" rotWithShape="0">
                    <a:prstClr val="black">
                      <a:alpha val="40000"/>
                    </a:prstClr>
                  </a:outerShdw>
                </a:effectLst>
              </a:rPr>
              <a:t>110 employees in NC and still hiring</a:t>
            </a:r>
          </a:p>
          <a:p>
            <a:pPr>
              <a:defRPr/>
            </a:pPr>
            <a:r>
              <a:rPr lang="en-US" dirty="0" smtClean="0">
                <a:effectLst>
                  <a:outerShdw blurRad="50800" dist="38100" dir="2700000" algn="tl" rotWithShape="0">
                    <a:prstClr val="black">
                      <a:alpha val="40000"/>
                    </a:prstClr>
                  </a:outerShdw>
                </a:effectLst>
              </a:rPr>
              <a:t>Creators of Unreal Engine 3</a:t>
            </a:r>
          </a:p>
          <a:p>
            <a:pPr>
              <a:defRPr/>
            </a:pPr>
            <a:r>
              <a:rPr lang="en-US" dirty="0" smtClean="0">
                <a:effectLst>
                  <a:outerShdw blurRad="50800" dist="38100" dir="2700000" algn="tl" rotWithShape="0">
                    <a:prstClr val="black">
                      <a:alpha val="40000"/>
                    </a:prstClr>
                  </a:outerShdw>
                </a:effectLst>
              </a:rPr>
              <a:t>Shipped Gears of War 2</a:t>
            </a:r>
          </a:p>
          <a:p>
            <a:pPr>
              <a:defRPr/>
            </a:pPr>
            <a:r>
              <a:rPr lang="en-US" dirty="0" smtClean="0">
                <a:effectLst>
                  <a:outerShdw blurRad="50800" dist="38100" dir="2700000" algn="tl" rotWithShape="0">
                    <a:prstClr val="black">
                      <a:alpha val="40000"/>
                    </a:prstClr>
                  </a:outerShdw>
                </a:effectLst>
              </a:rPr>
              <a:t>Shipped Unreal Tournament 3</a:t>
            </a:r>
          </a:p>
          <a:p>
            <a:pPr lvl="1">
              <a:defRPr/>
            </a:pPr>
            <a:r>
              <a:rPr lang="en-US" dirty="0" smtClean="0">
                <a:effectLst>
                  <a:outerShdw blurRad="50800" dist="38100" dir="2700000" algn="tl" rotWithShape="0">
                    <a:prstClr val="black">
                      <a:alpha val="40000"/>
                    </a:prstClr>
                  </a:outerShdw>
                </a:effectLst>
              </a:rPr>
              <a:t>Xbox 360, PC and PS3</a:t>
            </a:r>
          </a:p>
          <a:p>
            <a:pPr>
              <a:defRPr/>
            </a:pPr>
            <a:r>
              <a:rPr lang="en-US" dirty="0" smtClean="0">
                <a:effectLst>
                  <a:outerShdw blurRad="50800" dist="38100" dir="2700000" algn="tl" rotWithShape="0">
                    <a:prstClr val="black">
                      <a:alpha val="40000"/>
                    </a:prstClr>
                  </a:outerShdw>
                </a:effectLst>
              </a:rPr>
              <a:t>External studios in Poland, Shanghai, and Utah</a:t>
            </a:r>
          </a:p>
        </p:txBody>
      </p:sp>
      <p:pic>
        <p:nvPicPr>
          <p:cNvPr id="6" name="Picture 8" descr="Epic_logo_small"/>
          <p:cNvPicPr>
            <a:picLocks noChangeAspect="1" noChangeArrowheads="1"/>
          </p:cNvPicPr>
          <p:nvPr/>
        </p:nvPicPr>
        <p:blipFill>
          <a:blip r:embed="rId4" cstate="print"/>
          <a:srcRect/>
          <a:stretch>
            <a:fillRect/>
          </a:stretch>
        </p:blipFill>
        <p:spPr bwMode="auto">
          <a:xfrm>
            <a:off x="7467600" y="5161185"/>
            <a:ext cx="1905000" cy="16206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Data-driven </a:t>
            </a:r>
            <a:r>
              <a:rPr lang="en-US" sz="4400" kern="1200" dirty="0" smtClean="0">
                <a:solidFill>
                  <a:schemeClr val="tx1"/>
                </a:solidFill>
                <a:latin typeface="+mj-lt"/>
                <a:ea typeface="+mj-ea"/>
                <a:cs typeface="+mj-cs"/>
              </a:rPr>
              <a:t>gore </a:t>
            </a:r>
            <a:r>
              <a:rPr lang="en-US" dirty="0" smtClean="0">
                <a:solidFill>
                  <a:schemeClr val="bg1"/>
                </a:solidFill>
                <a:latin typeface="Arial" pitchFamily="34" charset="0"/>
                <a:cs typeface="Arial" pitchFamily="34" charset="0"/>
              </a:rPr>
              <a:t>#1</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solidFill>
                  <a:schemeClr val="bg1"/>
                </a:solidFill>
                <a:latin typeface="Arial" pitchFamily="34" charset="0"/>
                <a:cs typeface="Arial" pitchFamily="34" charset="0"/>
              </a:rPr>
              <a:t>Screenshot: Meatshield 1</a:t>
            </a:r>
          </a:p>
        </p:txBody>
      </p:sp>
      <p:pic>
        <p:nvPicPr>
          <p:cNvPr id="5" name="Picture 4" descr="Meatshield1.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Data-driven </a:t>
            </a:r>
            <a:r>
              <a:rPr lang="en-US" sz="4400" kern="1200" dirty="0" smtClean="0">
                <a:solidFill>
                  <a:schemeClr val="tx1"/>
                </a:solidFill>
                <a:latin typeface="+mj-lt"/>
                <a:ea typeface="+mj-ea"/>
                <a:cs typeface="+mj-cs"/>
              </a:rPr>
              <a:t>gore </a:t>
            </a:r>
            <a:r>
              <a:rPr lang="en-US" dirty="0" smtClean="0">
                <a:solidFill>
                  <a:schemeClr val="bg1"/>
                </a:solidFill>
                <a:latin typeface="Arial" pitchFamily="34" charset="0"/>
                <a:cs typeface="Arial" pitchFamily="34" charset="0"/>
              </a:rPr>
              <a:t>#2</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solidFill>
                  <a:schemeClr val="bg1"/>
                </a:solidFill>
                <a:latin typeface="Arial" pitchFamily="34" charset="0"/>
                <a:cs typeface="Arial" pitchFamily="34" charset="0"/>
              </a:rPr>
              <a:t>Screenshot: Meatshield 2</a:t>
            </a:r>
          </a:p>
        </p:txBody>
      </p:sp>
      <p:pic>
        <p:nvPicPr>
          <p:cNvPr id="4" name="Picture 3" descr="Meatshield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kern="1200" dirty="0" smtClean="0">
                <a:solidFill>
                  <a:schemeClr val="tx1"/>
                </a:solidFill>
                <a:latin typeface="+mj-lt"/>
                <a:ea typeface="+mj-ea"/>
                <a:cs typeface="+mj-cs"/>
              </a:rPr>
              <a:t>Data-driven gore #3</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solidFill>
                  <a:schemeClr val="bg1"/>
                </a:solidFill>
                <a:latin typeface="Arial" pitchFamily="34" charset="0"/>
                <a:cs typeface="Arial" pitchFamily="34" charset="0"/>
              </a:rPr>
              <a:t>Screenshot: Meatshield 3</a:t>
            </a:r>
          </a:p>
        </p:txBody>
      </p:sp>
      <p:pic>
        <p:nvPicPr>
          <p:cNvPr id="4" name="Picture 3" descr="Meatshield3.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Data-driven </a:t>
            </a:r>
            <a:r>
              <a:rPr lang="en-US" sz="4400" kern="1200" dirty="0" smtClean="0">
                <a:solidFill>
                  <a:schemeClr val="tx1"/>
                </a:solidFill>
                <a:latin typeface="+mj-lt"/>
                <a:ea typeface="+mj-ea"/>
                <a:cs typeface="+mj-cs"/>
              </a:rPr>
              <a:t>gore </a:t>
            </a:r>
            <a:r>
              <a:rPr lang="en-US" dirty="0" smtClean="0">
                <a:solidFill>
                  <a:schemeClr val="bg1"/>
                </a:solidFill>
                <a:latin typeface="Arial" pitchFamily="34" charset="0"/>
                <a:cs typeface="Arial" pitchFamily="34" charset="0"/>
              </a:rPr>
              <a:t>#4</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solidFill>
                  <a:schemeClr val="bg1"/>
                </a:solidFill>
                <a:latin typeface="Arial" pitchFamily="34" charset="0"/>
                <a:cs typeface="Arial" pitchFamily="34" charset="0"/>
              </a:rPr>
              <a:t>Screenshot: Meatshield 4</a:t>
            </a:r>
          </a:p>
        </p:txBody>
      </p:sp>
      <p:pic>
        <p:nvPicPr>
          <p:cNvPr id="4" name="Picture 3" descr="Meatshield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Data-driven </a:t>
            </a:r>
            <a:r>
              <a:rPr lang="en-US" sz="4400" kern="1200" dirty="0" smtClean="0">
                <a:solidFill>
                  <a:schemeClr val="tx1"/>
                </a:solidFill>
                <a:latin typeface="+mj-lt"/>
                <a:ea typeface="+mj-ea"/>
                <a:cs typeface="+mj-cs"/>
              </a:rPr>
              <a:t>gore </a:t>
            </a:r>
            <a:r>
              <a:rPr lang="en-US" dirty="0" smtClean="0">
                <a:solidFill>
                  <a:schemeClr val="bg1"/>
                </a:solidFill>
                <a:latin typeface="Arial" pitchFamily="34" charset="0"/>
                <a:cs typeface="Arial" pitchFamily="34" charset="0"/>
              </a:rPr>
              <a:t>#5</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solidFill>
                  <a:schemeClr val="bg1"/>
                </a:solidFill>
                <a:latin typeface="Arial" pitchFamily="34" charset="0"/>
                <a:cs typeface="Arial" pitchFamily="34" charset="0"/>
              </a:rPr>
              <a:t>Screenshot: Meatshield 5</a:t>
            </a:r>
          </a:p>
        </p:txBody>
      </p:sp>
      <p:pic>
        <p:nvPicPr>
          <p:cNvPr id="4" name="Picture 3" descr="Meatshield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Data-driven </a:t>
            </a:r>
            <a:r>
              <a:rPr lang="en-US" sz="4400" kern="1200" dirty="0" smtClean="0">
                <a:solidFill>
                  <a:schemeClr val="tx1"/>
                </a:solidFill>
                <a:latin typeface="+mj-lt"/>
                <a:ea typeface="+mj-ea"/>
                <a:cs typeface="+mj-cs"/>
              </a:rPr>
              <a:t>gore </a:t>
            </a:r>
            <a:r>
              <a:rPr lang="en-US" dirty="0" smtClean="0">
                <a:solidFill>
                  <a:schemeClr val="bg1"/>
                </a:solidFill>
                <a:latin typeface="Arial" pitchFamily="34" charset="0"/>
                <a:cs typeface="Arial" pitchFamily="34" charset="0"/>
              </a:rPr>
              <a:t>#6</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solidFill>
                  <a:schemeClr val="bg1"/>
                </a:solidFill>
                <a:latin typeface="Arial" pitchFamily="34" charset="0"/>
                <a:cs typeface="Arial" pitchFamily="34" charset="0"/>
              </a:rPr>
              <a:t>Screenshot: Meatshield 6</a:t>
            </a:r>
          </a:p>
        </p:txBody>
      </p:sp>
      <p:pic>
        <p:nvPicPr>
          <p:cNvPr id="4" name="Picture 3" descr="Meatshield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Data-driven gore #7</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solidFill>
                  <a:schemeClr val="bg1"/>
                </a:solidFill>
                <a:latin typeface="Arial" pitchFamily="34" charset="0"/>
                <a:cs typeface="Arial" pitchFamily="34" charset="0"/>
              </a:rPr>
              <a:t>Screenshot: Meatshield 7</a:t>
            </a:r>
          </a:p>
        </p:txBody>
      </p:sp>
      <p:pic>
        <p:nvPicPr>
          <p:cNvPr id="4" name="Picture 3" descr="Meatshield7.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Next Example: Chainsaw</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Chainsaw kill:</a:t>
            </a:r>
          </a:p>
          <a:p>
            <a:pPr lvl="1"/>
            <a:r>
              <a:rPr lang="en-US" sz="2000" dirty="0" smtClean="0">
                <a:solidFill>
                  <a:schemeClr val="bg1"/>
                </a:solidFill>
                <a:latin typeface="Arial" pitchFamily="34" charset="0"/>
                <a:cs typeface="Arial" pitchFamily="34" charset="0"/>
              </a:rPr>
              <a:t>Gameplay code choosing a specific constraint to break</a:t>
            </a:r>
          </a:p>
        </p:txBody>
      </p:sp>
      <p:pic>
        <p:nvPicPr>
          <p:cNvPr id="4" name="Picture 3" descr="lancer.bmp"/>
          <p:cNvPicPr>
            <a:picLocks noChangeAspect="1"/>
          </p:cNvPicPr>
          <p:nvPr/>
        </p:nvPicPr>
        <p:blipFill>
          <a:blip r:embed="rId3"/>
          <a:srcRect l="3477" t="652" r="348" b="130"/>
          <a:stretch>
            <a:fillRect/>
          </a:stretch>
        </p:blipFill>
        <p:spPr>
          <a:xfrm rot="5400000">
            <a:off x="3232261" y="882539"/>
            <a:ext cx="2473352" cy="680427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Scripted</a:t>
            </a:r>
            <a:r>
              <a:rPr lang="en-US" baseline="0" dirty="0" smtClean="0">
                <a:solidFill>
                  <a:schemeClr val="bg1"/>
                </a:solidFill>
                <a:latin typeface="Arial" pitchFamily="34" charset="0"/>
                <a:cs typeface="Arial" pitchFamily="34" charset="0"/>
              </a:rPr>
              <a:t> gore</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Movie: Chainsaw</a:t>
            </a:r>
            <a:endParaRPr lang="en-US" sz="2000" dirty="0" smtClean="0">
              <a:solidFill>
                <a:schemeClr val="bg1"/>
              </a:solidFill>
              <a:latin typeface="Arial" pitchFamily="34" charset="0"/>
              <a:cs typeface="Arial" pitchFamily="34" charset="0"/>
            </a:endParaRPr>
          </a:p>
        </p:txBody>
      </p:sp>
      <p:pic>
        <p:nvPicPr>
          <p:cNvPr id="5" name="MP_Chainsaw.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rial" pitchFamily="34" charset="0"/>
                <a:cs typeface="Arial" pitchFamily="34" charset="0"/>
              </a:rPr>
              <a:t>Topics</a:t>
            </a:r>
            <a:br>
              <a:rPr lang="en-US" dirty="0" smtClean="0">
                <a:solidFill>
                  <a:schemeClr val="bg1"/>
                </a:solidFill>
                <a:latin typeface="Arial" pitchFamily="34" charset="0"/>
                <a:cs typeface="Arial" pitchFamily="34" charset="0"/>
              </a:rPr>
            </a:br>
            <a:r>
              <a:rPr lang="en-US" sz="2200" dirty="0" smtClean="0">
                <a:solidFill>
                  <a:schemeClr val="bg1"/>
                </a:solidFill>
                <a:latin typeface="Arial" pitchFamily="34" charset="0"/>
                <a:cs typeface="Arial" pitchFamily="34" charset="0"/>
              </a:rPr>
              <a:t>Niklas Smedberg</a:t>
            </a:r>
            <a:endParaRPr lang="en-US" sz="22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lumMod val="50000"/>
                  </a:schemeClr>
                </a:solidFill>
                <a:latin typeface="Arial" pitchFamily="34" charset="0"/>
                <a:cs typeface="Arial" pitchFamily="34" charset="0"/>
              </a:rPr>
              <a:t>Gore techniques</a:t>
            </a:r>
          </a:p>
          <a:p>
            <a:r>
              <a:rPr lang="en-US" sz="2400" dirty="0" smtClean="0">
                <a:latin typeface="Arial" pitchFamily="34" charset="0"/>
                <a:cs typeface="Arial" pitchFamily="34" charset="0"/>
              </a:rPr>
              <a:t>Blood techniques</a:t>
            </a:r>
            <a:endParaRPr lang="en-US" sz="2400" dirty="0" smtClean="0">
              <a:solidFill>
                <a:schemeClr val="bg1">
                  <a:lumMod val="50000"/>
                </a:schemeClr>
              </a:solidFill>
              <a:latin typeface="Arial" pitchFamily="34" charset="0"/>
              <a:cs typeface="Arial" pitchFamily="34" charset="0"/>
            </a:endParaRPr>
          </a:p>
          <a:p>
            <a:r>
              <a:rPr lang="en-US" sz="2400" dirty="0" smtClean="0">
                <a:solidFill>
                  <a:schemeClr val="bg1">
                    <a:lumMod val="50000"/>
                  </a:schemeClr>
                </a:solidFill>
                <a:latin typeface="Arial" pitchFamily="34" charset="0"/>
                <a:cs typeface="Arial" pitchFamily="34" charset="0"/>
              </a:rPr>
              <a:t>Character lighting</a:t>
            </a:r>
          </a:p>
          <a:p>
            <a:r>
              <a:rPr lang="en-US" sz="2400" dirty="0" smtClean="0">
                <a:solidFill>
                  <a:schemeClr val="bg1">
                    <a:lumMod val="50000"/>
                  </a:schemeClr>
                </a:solidFill>
                <a:latin typeface="Arial" pitchFamily="34" charset="0"/>
                <a:cs typeface="Arial" pitchFamily="34" charset="0"/>
              </a:rPr>
              <a:t>Screen Space Ambient Occlusion optimizations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About Gears of War 2</a:t>
            </a:r>
          </a:p>
        </p:txBody>
      </p:sp>
      <p:sp>
        <p:nvSpPr>
          <p:cNvPr id="3" name="Content Placeholder 2"/>
          <p:cNvSpPr>
            <a:spLocks noGrp="1"/>
          </p:cNvSpPr>
          <p:nvPr>
            <p:ph idx="1"/>
          </p:nvPr>
        </p:nvSpPr>
        <p:spPr>
          <a:xfrm>
            <a:off x="457200" y="1600200"/>
            <a:ext cx="5867400" cy="4572000"/>
          </a:xfrm>
        </p:spPr>
        <p:txBody>
          <a:bodyPr>
            <a:normAutofit/>
          </a:bodyPr>
          <a:lstStyle/>
          <a:p>
            <a:pPr>
              <a:defRPr/>
            </a:pPr>
            <a:r>
              <a:rPr lang="en-US" dirty="0" smtClean="0"/>
              <a:t>93% </a:t>
            </a:r>
            <a:r>
              <a:rPr lang="en-US" dirty="0" err="1" smtClean="0"/>
              <a:t>Metacritic</a:t>
            </a:r>
            <a:r>
              <a:rPr lang="en-US" dirty="0" smtClean="0"/>
              <a:t> rating</a:t>
            </a:r>
          </a:p>
          <a:p>
            <a:pPr>
              <a:defRPr/>
            </a:pPr>
            <a:r>
              <a:rPr lang="en-US" dirty="0" smtClean="0"/>
              <a:t>Over 4 million copies sold</a:t>
            </a:r>
          </a:p>
          <a:p>
            <a:pPr>
              <a:defRPr/>
            </a:pPr>
            <a:r>
              <a:rPr lang="en-US" dirty="0" smtClean="0"/>
              <a:t>117 award wins and nominations</a:t>
            </a:r>
          </a:p>
          <a:p>
            <a:pPr>
              <a:defRPr/>
            </a:pPr>
            <a:r>
              <a:rPr lang="en-US" dirty="0" smtClean="0"/>
              <a:t>Shipped in two years </a:t>
            </a:r>
            <a:br>
              <a:rPr lang="en-US" dirty="0" smtClean="0"/>
            </a:br>
            <a:r>
              <a:rPr lang="en-US" dirty="0" smtClean="0"/>
              <a:t>by Gears 1 team</a:t>
            </a:r>
          </a:p>
        </p:txBody>
      </p:sp>
      <p:pic>
        <p:nvPicPr>
          <p:cNvPr id="35841" name="Picture 1" descr="http://ecx.images-amazon.com/images/I/514Ec9fS6GL._SS400_.jpg"/>
          <p:cNvPicPr>
            <a:picLocks noChangeAspect="1" noChangeArrowheads="1"/>
          </p:cNvPicPr>
          <p:nvPr/>
        </p:nvPicPr>
        <p:blipFill>
          <a:blip r:embed="rId2"/>
          <a:srcRect/>
          <a:stretch>
            <a:fillRect/>
          </a:stretch>
        </p:blipFill>
        <p:spPr bwMode="auto">
          <a:xfrm>
            <a:off x="6172200" y="2286000"/>
            <a:ext cx="2590800" cy="3810000"/>
          </a:xfrm>
          <a:prstGeom prst="rect">
            <a:avLst/>
          </a:prstGeom>
          <a:noFill/>
          <a:effectLst>
            <a:reflection blurRad="6350" stA="50000" endA="300" endPos="55000" dir="5400000" sy="-100000" algn="bl" rotWithShape="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Blood Techniques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Many different techniques used in combination:</a:t>
            </a:r>
          </a:p>
          <a:p>
            <a:pPr lvl="1"/>
            <a:r>
              <a:rPr lang="en-US" sz="2000" dirty="0" smtClean="0">
                <a:solidFill>
                  <a:schemeClr val="bg1"/>
                </a:solidFill>
                <a:latin typeface="Arial" pitchFamily="34" charset="0"/>
                <a:cs typeface="Arial" pitchFamily="34" charset="0"/>
              </a:rPr>
              <a:t>Projected blood decals</a:t>
            </a:r>
          </a:p>
          <a:p>
            <a:pPr lvl="1"/>
            <a:r>
              <a:rPr lang="en-US" sz="2000" dirty="0" smtClean="0">
                <a:solidFill>
                  <a:schemeClr val="bg1"/>
                </a:solidFill>
                <a:latin typeface="Arial" pitchFamily="34" charset="0"/>
                <a:cs typeface="Arial" pitchFamily="34" charset="0"/>
              </a:rPr>
              <a:t>Screen-space blood splatter</a:t>
            </a:r>
          </a:p>
          <a:p>
            <a:pPr lvl="1"/>
            <a:r>
              <a:rPr lang="en-US" sz="2000" dirty="0" smtClean="0">
                <a:solidFill>
                  <a:schemeClr val="bg1"/>
                </a:solidFill>
                <a:latin typeface="Arial" pitchFamily="34" charset="0"/>
                <a:cs typeface="Arial" pitchFamily="34" charset="0"/>
              </a:rPr>
              <a:t>World-space particle effects</a:t>
            </a:r>
          </a:p>
          <a:p>
            <a:pPr lvl="1"/>
            <a:r>
              <a:rPr lang="en-US" sz="2000" dirty="0" smtClean="0">
                <a:solidFill>
                  <a:schemeClr val="bg1"/>
                </a:solidFill>
                <a:latin typeface="Arial" pitchFamily="34" charset="0"/>
                <a:cs typeface="Arial" pitchFamily="34" charset="0"/>
              </a:rPr>
              <a:t>Surface-space shader effects</a:t>
            </a:r>
          </a:p>
          <a:p>
            <a:pPr lvl="1"/>
            <a:r>
              <a:rPr lang="en-US" sz="2000" dirty="0" smtClean="0">
                <a:solidFill>
                  <a:schemeClr val="bg1"/>
                </a:solidFill>
                <a:latin typeface="Arial" pitchFamily="34" charset="0"/>
                <a:cs typeface="Arial" pitchFamily="34" charset="0"/>
              </a:rPr>
              <a:t>Fluid simulations</a:t>
            </a:r>
          </a:p>
          <a:p>
            <a:pPr lvl="1"/>
            <a:r>
              <a:rPr lang="en-US" sz="2000" dirty="0" smtClean="0">
                <a:solidFill>
                  <a:schemeClr val="bg1"/>
                </a:solidFill>
                <a:latin typeface="Arial" pitchFamily="34" charset="0"/>
                <a:cs typeface="Arial" pitchFamily="34" charset="0"/>
              </a:rPr>
              <a:t>Morphing geometry</a:t>
            </a:r>
            <a:endParaRPr lang="en-US" sz="12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Blood Techniques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Movie: </a:t>
            </a:r>
            <a:r>
              <a:rPr lang="en-US" sz="2400" dirty="0" err="1" smtClean="0">
                <a:solidFill>
                  <a:schemeClr val="bg1"/>
                </a:solidFill>
                <a:latin typeface="Arial" pitchFamily="34" charset="0"/>
                <a:cs typeface="Arial" pitchFamily="34" charset="0"/>
              </a:rPr>
              <a:t>Riftworm</a:t>
            </a:r>
            <a:r>
              <a:rPr lang="en-US" sz="2400" dirty="0" smtClean="0">
                <a:solidFill>
                  <a:schemeClr val="bg1"/>
                </a:solidFill>
                <a:latin typeface="Arial" pitchFamily="34" charset="0"/>
                <a:cs typeface="Arial" pitchFamily="34" charset="0"/>
              </a:rPr>
              <a:t> heart chamber, </a:t>
            </a:r>
            <a:r>
              <a:rPr lang="en-US" sz="2400" dirty="0" err="1" smtClean="0">
                <a:solidFill>
                  <a:schemeClr val="bg1"/>
                </a:solidFill>
                <a:latin typeface="Arial" pitchFamily="34" charset="0"/>
                <a:cs typeface="Arial" pitchFamily="34" charset="0"/>
              </a:rPr>
              <a:t>chainsawing</a:t>
            </a:r>
            <a:r>
              <a:rPr lang="en-US" sz="2400" dirty="0" smtClean="0">
                <a:solidFill>
                  <a:schemeClr val="bg1"/>
                </a:solidFill>
                <a:latin typeface="Arial" pitchFamily="34" charset="0"/>
                <a:cs typeface="Arial" pitchFamily="34" charset="0"/>
              </a:rPr>
              <a:t> through arteries</a:t>
            </a:r>
            <a:endParaRPr lang="en-US" sz="1200" dirty="0" smtClean="0">
              <a:solidFill>
                <a:schemeClr val="bg1"/>
              </a:solidFill>
              <a:latin typeface="Arial" pitchFamily="34" charset="0"/>
              <a:cs typeface="Arial" pitchFamily="34" charset="0"/>
            </a:endParaRPr>
          </a:p>
        </p:txBody>
      </p:sp>
      <p:pic>
        <p:nvPicPr>
          <p:cNvPr id="5" name="Worm_heart.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Decal Features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92500"/>
          </a:bodyPr>
          <a:lstStyle/>
          <a:p>
            <a:r>
              <a:rPr lang="en-US" sz="2400" dirty="0" smtClean="0">
                <a:solidFill>
                  <a:schemeClr val="bg1"/>
                </a:solidFill>
                <a:latin typeface="Arial" pitchFamily="34" charset="0"/>
                <a:cs typeface="Arial" pitchFamily="34" charset="0"/>
              </a:rPr>
              <a:t>Decal system much improved over Gears 1</a:t>
            </a:r>
          </a:p>
          <a:p>
            <a:r>
              <a:rPr lang="en-US" sz="2400" dirty="0" smtClean="0">
                <a:solidFill>
                  <a:schemeClr val="bg1"/>
                </a:solidFill>
                <a:latin typeface="Arial" pitchFamily="34" charset="0"/>
                <a:cs typeface="Arial" pitchFamily="34" charset="0"/>
              </a:rPr>
              <a:t>Much easier to spawn decals on anything</a:t>
            </a:r>
          </a:p>
          <a:p>
            <a:r>
              <a:rPr lang="en-US" sz="2400" dirty="0" smtClean="0">
                <a:solidFill>
                  <a:schemeClr val="bg1"/>
                </a:solidFill>
                <a:latin typeface="Arial" pitchFamily="34" charset="0"/>
                <a:cs typeface="Arial" pitchFamily="34" charset="0"/>
              </a:rPr>
              <a:t>Supports any artist-created material (shader), lighting, blend mode, normal maps, animated, render-to-texture, etc</a:t>
            </a:r>
          </a:p>
          <a:p>
            <a:r>
              <a:rPr lang="en-US" sz="2400" dirty="0" smtClean="0">
                <a:solidFill>
                  <a:schemeClr val="bg1"/>
                </a:solidFill>
                <a:latin typeface="Arial" pitchFamily="34" charset="0"/>
                <a:cs typeface="Arial" pitchFamily="34" charset="0"/>
              </a:rPr>
              <a:t>Three decal pools:</a:t>
            </a:r>
          </a:p>
          <a:p>
            <a:pPr lvl="1"/>
            <a:r>
              <a:rPr lang="en-US" sz="2000" dirty="0" smtClean="0">
                <a:solidFill>
                  <a:schemeClr val="bg1"/>
                </a:solidFill>
                <a:latin typeface="Arial" pitchFamily="34" charset="0"/>
                <a:cs typeface="Arial" pitchFamily="34" charset="0"/>
              </a:rPr>
              <a:t>Blood decals, explosion decals, bullet decals</a:t>
            </a:r>
          </a:p>
          <a:p>
            <a:pPr lvl="1"/>
            <a:r>
              <a:rPr lang="en-US" sz="2000" dirty="0" smtClean="0">
                <a:solidFill>
                  <a:schemeClr val="bg1"/>
                </a:solidFill>
                <a:latin typeface="Arial" pitchFamily="34" charset="0"/>
                <a:cs typeface="Arial" pitchFamily="34" charset="0"/>
              </a:rPr>
              <a:t>Blood splatter unaffected by the number of bullet hit-marks</a:t>
            </a:r>
          </a:p>
          <a:p>
            <a:r>
              <a:rPr lang="en-US" sz="2400" dirty="0" smtClean="0">
                <a:solidFill>
                  <a:schemeClr val="bg1"/>
                </a:solidFill>
                <a:latin typeface="Arial" pitchFamily="34" charset="0"/>
                <a:cs typeface="Arial" pitchFamily="34" charset="0"/>
              </a:rPr>
              <a:t>Heuristic to replace oldest decal (when necessary):</a:t>
            </a:r>
          </a:p>
          <a:p>
            <a:pPr lvl="1"/>
            <a:r>
              <a:rPr lang="en-US" sz="2000" dirty="0" smtClean="0">
                <a:solidFill>
                  <a:schemeClr val="bg1"/>
                </a:solidFill>
                <a:latin typeface="Arial" pitchFamily="34" charset="0"/>
                <a:cs typeface="Arial" pitchFamily="34" charset="0"/>
              </a:rPr>
              <a:t>Oldest not visible decal (</a:t>
            </a:r>
            <a:r>
              <a:rPr lang="en-US" sz="2000" dirty="0" err="1" smtClean="0">
                <a:solidFill>
                  <a:schemeClr val="bg1"/>
                </a:solidFill>
                <a:latin typeface="Arial" pitchFamily="34" charset="0"/>
                <a:cs typeface="Arial" pitchFamily="34" charset="0"/>
              </a:rPr>
              <a:t>LastRenderTime</a:t>
            </a:r>
            <a:r>
              <a:rPr lang="en-US" sz="2000" dirty="0" smtClean="0">
                <a:solidFill>
                  <a:schemeClr val="bg1"/>
                </a:solidFill>
                <a:latin typeface="Arial" pitchFamily="34" charset="0"/>
                <a:cs typeface="Arial" pitchFamily="34" charset="0"/>
              </a:rPr>
              <a:t>)</a:t>
            </a:r>
          </a:p>
          <a:p>
            <a:pPr lvl="1"/>
            <a:r>
              <a:rPr lang="en-US" sz="2000" dirty="0" smtClean="0">
                <a:solidFill>
                  <a:schemeClr val="bg1"/>
                </a:solidFill>
                <a:latin typeface="Arial" pitchFamily="34" charset="0"/>
                <a:cs typeface="Arial" pitchFamily="34" charset="0"/>
              </a:rPr>
              <a:t>Oldest visible decal (Lifetime)</a:t>
            </a:r>
          </a:p>
          <a:p>
            <a:r>
              <a:rPr lang="en-US" sz="2400" dirty="0" smtClean="0">
                <a:solidFill>
                  <a:schemeClr val="bg1"/>
                </a:solidFill>
                <a:latin typeface="Arial" pitchFamily="34" charset="0"/>
                <a:cs typeface="Arial" pitchFamily="34" charset="0"/>
              </a:rPr>
              <a:t>Proximity check to avoid multiple decals on top of each other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Decal Optimizations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400" dirty="0" smtClean="0">
                <a:solidFill>
                  <a:schemeClr val="bg1"/>
                </a:solidFill>
                <a:latin typeface="Arial" pitchFamily="34" charset="0"/>
                <a:cs typeface="Arial" pitchFamily="34" charset="0"/>
              </a:rPr>
              <a:t>AABB tree to find triangles within the decal frustum</a:t>
            </a:r>
          </a:p>
          <a:p>
            <a:pPr lvl="1"/>
            <a:r>
              <a:rPr lang="en-US" sz="2000" dirty="0" smtClean="0">
                <a:solidFill>
                  <a:schemeClr val="bg1"/>
                </a:solidFill>
                <a:latin typeface="Arial" pitchFamily="34" charset="0"/>
                <a:cs typeface="Arial" pitchFamily="34" charset="0"/>
              </a:rPr>
              <a:t>These triangles are not clipped</a:t>
            </a:r>
          </a:p>
          <a:p>
            <a:r>
              <a:rPr lang="en-US" sz="2400" dirty="0" smtClean="0">
                <a:solidFill>
                  <a:schemeClr val="bg1"/>
                </a:solidFill>
                <a:latin typeface="Arial" pitchFamily="34" charset="0"/>
                <a:cs typeface="Arial" pitchFamily="34" charset="0"/>
              </a:rPr>
              <a:t>Decals have their own index buffers</a:t>
            </a:r>
          </a:p>
          <a:p>
            <a:pPr lvl="1"/>
            <a:r>
              <a:rPr lang="en-US" sz="2000" dirty="0" smtClean="0">
                <a:solidFill>
                  <a:schemeClr val="bg1"/>
                </a:solidFill>
                <a:latin typeface="Arial" pitchFamily="34" charset="0"/>
                <a:cs typeface="Arial" pitchFamily="34" charset="0"/>
              </a:rPr>
              <a:t>Re-use whole triangles from the base mesh </a:t>
            </a:r>
            <a:r>
              <a:rPr lang="en-US" sz="2000" dirty="0" err="1" smtClean="0">
                <a:solidFill>
                  <a:schemeClr val="bg1"/>
                </a:solidFill>
                <a:latin typeface="Arial" pitchFamily="34" charset="0"/>
                <a:cs typeface="Arial" pitchFamily="34" charset="0"/>
              </a:rPr>
              <a:t>vertexbuffers</a:t>
            </a:r>
            <a:endParaRPr lang="en-US" sz="20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Frustum-clipping handled by GPU:</a:t>
            </a:r>
          </a:p>
          <a:p>
            <a:pPr lvl="1"/>
            <a:r>
              <a:rPr lang="en-US" sz="2000" dirty="0" smtClean="0">
                <a:solidFill>
                  <a:schemeClr val="bg1"/>
                </a:solidFill>
                <a:latin typeface="Arial" pitchFamily="34" charset="0"/>
                <a:cs typeface="Arial" pitchFamily="34" charset="0"/>
              </a:rPr>
              <a:t>clip(), early-out branch, scissor test</a:t>
            </a:r>
          </a:p>
          <a:p>
            <a:r>
              <a:rPr lang="en-US" sz="2400" dirty="0" smtClean="0">
                <a:solidFill>
                  <a:schemeClr val="bg1"/>
                </a:solidFill>
                <a:latin typeface="Arial" pitchFamily="34" charset="0"/>
                <a:cs typeface="Arial" pitchFamily="34" charset="0"/>
              </a:rPr>
              <a:t>Decal visibility tests:</a:t>
            </a:r>
          </a:p>
          <a:p>
            <a:pPr lvl="1"/>
            <a:r>
              <a:rPr lang="en-US" sz="2000" dirty="0" smtClean="0">
                <a:solidFill>
                  <a:schemeClr val="bg1"/>
                </a:solidFill>
                <a:latin typeface="Arial" pitchFamily="34" charset="0"/>
                <a:cs typeface="Arial" pitchFamily="34" charset="0"/>
              </a:rPr>
              <a:t>Re-use base mesh visibility test</a:t>
            </a:r>
          </a:p>
          <a:p>
            <a:pPr lvl="1"/>
            <a:r>
              <a:rPr lang="en-US" sz="2000" dirty="0" smtClean="0">
                <a:solidFill>
                  <a:schemeClr val="bg1"/>
                </a:solidFill>
                <a:latin typeface="Arial" pitchFamily="34" charset="0"/>
                <a:cs typeface="Arial" pitchFamily="34" charset="0"/>
              </a:rPr>
              <a:t>Decal-specific frustum and distance check</a:t>
            </a:r>
          </a:p>
          <a:p>
            <a:r>
              <a:rPr lang="en-US" sz="2400" dirty="0" smtClean="0">
                <a:solidFill>
                  <a:schemeClr val="bg1"/>
                </a:solidFill>
                <a:latin typeface="Arial" pitchFamily="34" charset="0"/>
                <a:cs typeface="Arial" pitchFamily="34" charset="0"/>
              </a:rPr>
              <a:t>Decals on fractured meshes:</a:t>
            </a:r>
          </a:p>
          <a:p>
            <a:pPr lvl="1"/>
            <a:r>
              <a:rPr lang="en-US" sz="2000" dirty="0" smtClean="0">
                <a:solidFill>
                  <a:schemeClr val="bg1"/>
                </a:solidFill>
                <a:latin typeface="Arial" pitchFamily="34" charset="0"/>
                <a:cs typeface="Arial" pitchFamily="34" charset="0"/>
              </a:rPr>
              <a:t>Re-use the fragment-visibility check</a:t>
            </a:r>
          </a:p>
          <a:p>
            <a:pPr lvl="1"/>
            <a:r>
              <a:rPr lang="en-US" sz="2000" dirty="0" smtClean="0">
                <a:solidFill>
                  <a:schemeClr val="bg1"/>
                </a:solidFill>
                <a:latin typeface="Arial" pitchFamily="34" charset="0"/>
                <a:cs typeface="Arial" pitchFamily="34" charset="0"/>
              </a:rPr>
              <a:t>Upon fracture, re-calculate affected decals only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Decal Optimizations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solidFill>
                  <a:schemeClr val="bg1"/>
                </a:solidFill>
                <a:latin typeface="Arial" pitchFamily="34" charset="0"/>
                <a:cs typeface="Arial" pitchFamily="34" charset="0"/>
              </a:rPr>
              <a:t>One drawcall per decal, but:</a:t>
            </a:r>
          </a:p>
          <a:p>
            <a:pPr lvl="1"/>
            <a:r>
              <a:rPr lang="en-US" sz="1800" dirty="0" smtClean="0">
                <a:solidFill>
                  <a:schemeClr val="bg1"/>
                </a:solidFill>
                <a:latin typeface="Arial" pitchFamily="34" charset="0"/>
                <a:cs typeface="Arial" pitchFamily="34" charset="0"/>
              </a:rPr>
              <a:t>This allows for scissoring</a:t>
            </a:r>
          </a:p>
          <a:p>
            <a:pPr lvl="1"/>
            <a:r>
              <a:rPr lang="en-US" sz="1800" dirty="0" smtClean="0">
                <a:solidFill>
                  <a:schemeClr val="bg1"/>
                </a:solidFill>
                <a:latin typeface="Arial" pitchFamily="34" charset="0"/>
                <a:cs typeface="Arial" pitchFamily="34" charset="0"/>
              </a:rPr>
              <a:t>Each decal is fully featured</a:t>
            </a:r>
          </a:p>
          <a:p>
            <a:r>
              <a:rPr lang="en-US" sz="2000" dirty="0" smtClean="0">
                <a:solidFill>
                  <a:schemeClr val="bg1"/>
                </a:solidFill>
                <a:latin typeface="Arial" pitchFamily="34" charset="0"/>
                <a:cs typeface="Arial" pitchFamily="34" charset="0"/>
              </a:rPr>
              <a:t>Statically lit decals re-use lightmaps from underlying surface</a:t>
            </a:r>
          </a:p>
          <a:p>
            <a:r>
              <a:rPr lang="en-US" sz="2000" dirty="0" smtClean="0">
                <a:solidFill>
                  <a:schemeClr val="bg1"/>
                </a:solidFill>
                <a:latin typeface="Arial" pitchFamily="34" charset="0"/>
                <a:cs typeface="Arial" pitchFamily="34" charset="0"/>
              </a:rPr>
              <a:t>Dynamically lit decals use additive multi-pass lighting</a:t>
            </a:r>
          </a:p>
          <a:p>
            <a:r>
              <a:rPr lang="en-US" sz="2000" dirty="0" smtClean="0">
                <a:solidFill>
                  <a:schemeClr val="bg1"/>
                </a:solidFill>
                <a:latin typeface="Arial" pitchFamily="34" charset="0"/>
                <a:cs typeface="Arial" pitchFamily="34" charset="0"/>
              </a:rPr>
              <a:t>Decals on dynamic objects:</a:t>
            </a:r>
          </a:p>
          <a:p>
            <a:pPr lvl="1"/>
            <a:r>
              <a:rPr lang="en-US" sz="1800" dirty="0" smtClean="0">
                <a:solidFill>
                  <a:schemeClr val="bg1"/>
                </a:solidFill>
                <a:latin typeface="Arial" pitchFamily="34" charset="0"/>
                <a:cs typeface="Arial" pitchFamily="34" charset="0"/>
              </a:rPr>
              <a:t>Projections are in local space</a:t>
            </a:r>
          </a:p>
          <a:p>
            <a:pPr lvl="1"/>
            <a:r>
              <a:rPr lang="en-US" sz="1800" dirty="0" smtClean="0">
                <a:solidFill>
                  <a:schemeClr val="bg1"/>
                </a:solidFill>
                <a:latin typeface="Arial" pitchFamily="34" charset="0"/>
                <a:cs typeface="Arial" pitchFamily="34" charset="0"/>
              </a:rPr>
              <a:t>Re-use matrix to follow the mesh</a:t>
            </a:r>
          </a:p>
          <a:p>
            <a:r>
              <a:rPr lang="en-US" sz="2000" dirty="0" smtClean="0">
                <a:solidFill>
                  <a:schemeClr val="bg1"/>
                </a:solidFill>
                <a:latin typeface="Arial" pitchFamily="34" charset="0"/>
                <a:cs typeface="Arial" pitchFamily="34" charset="0"/>
              </a:rPr>
              <a:t>Decals on static objects:</a:t>
            </a:r>
          </a:p>
          <a:p>
            <a:pPr lvl="1"/>
            <a:r>
              <a:rPr lang="en-US" sz="1800" dirty="0" smtClean="0">
                <a:solidFill>
                  <a:schemeClr val="bg1"/>
                </a:solidFill>
                <a:latin typeface="Arial" pitchFamily="34" charset="0"/>
                <a:cs typeface="Arial" pitchFamily="34" charset="0"/>
              </a:rPr>
              <a:t>Placed in the various static drawlists (“fire and forget”)</a:t>
            </a:r>
          </a:p>
          <a:p>
            <a:r>
              <a:rPr lang="en-US" sz="2000" dirty="0" smtClean="0">
                <a:solidFill>
                  <a:schemeClr val="bg1"/>
                </a:solidFill>
                <a:latin typeface="Arial" pitchFamily="34" charset="0"/>
                <a:cs typeface="Arial" pitchFamily="34" charset="0"/>
              </a:rPr>
              <a:t>Static decals (manually placed in editor):</a:t>
            </a:r>
          </a:p>
          <a:p>
            <a:pPr lvl="1"/>
            <a:r>
              <a:rPr lang="en-US" sz="1800" dirty="0" smtClean="0">
                <a:solidFill>
                  <a:schemeClr val="bg1"/>
                </a:solidFill>
                <a:latin typeface="Arial" pitchFamily="34" charset="0"/>
                <a:cs typeface="Arial" pitchFamily="34" charset="0"/>
              </a:rPr>
              <a:t>Pre-clipped geometry (no clipping on GPU)</a:t>
            </a:r>
          </a:p>
          <a:p>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Example: Blood Smears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200" dirty="0" smtClean="0">
                <a:solidFill>
                  <a:schemeClr val="bg1"/>
                </a:solidFill>
                <a:latin typeface="Arial" pitchFamily="34" charset="0"/>
                <a:cs typeface="Arial" pitchFamily="34" charset="0"/>
              </a:rPr>
              <a:t>Project decals on ground and on cover walls when you’re hurt</a:t>
            </a:r>
          </a:p>
          <a:p>
            <a:r>
              <a:rPr lang="en-US" sz="2200" dirty="0" smtClean="0">
                <a:solidFill>
                  <a:schemeClr val="bg1"/>
                </a:solidFill>
                <a:latin typeface="Arial" pitchFamily="34" charset="0"/>
                <a:cs typeface="Arial" pitchFamily="34" charset="0"/>
              </a:rPr>
              <a:t>Project a new decal every 0.5s while moving</a:t>
            </a:r>
          </a:p>
          <a:p>
            <a:r>
              <a:rPr lang="en-US" sz="2200" dirty="0" smtClean="0">
                <a:solidFill>
                  <a:schemeClr val="bg1"/>
                </a:solidFill>
                <a:latin typeface="Arial" pitchFamily="34" charset="0"/>
                <a:cs typeface="Arial" pitchFamily="34" charset="0"/>
              </a:rPr>
              <a:t>Using fading “paintbrush” effect along movement direction</a:t>
            </a:r>
          </a:p>
          <a:p>
            <a:pPr lvl="1"/>
            <a:r>
              <a:rPr lang="en-US" sz="1800" dirty="0" smtClean="0">
                <a:solidFill>
                  <a:schemeClr val="bg1"/>
                </a:solidFill>
                <a:latin typeface="Arial" pitchFamily="34" charset="0"/>
                <a:cs typeface="Arial" pitchFamily="34" charset="0"/>
              </a:rPr>
              <a:t>Overall fade + “paintbrush” fade</a:t>
            </a:r>
          </a:p>
          <a:p>
            <a:pPr lvl="1"/>
            <a:r>
              <a:rPr lang="en-US" sz="1800" dirty="0" smtClean="0">
                <a:solidFill>
                  <a:schemeClr val="bg1"/>
                </a:solidFill>
                <a:latin typeface="Arial" pitchFamily="34" charset="0"/>
                <a:cs typeface="Arial" pitchFamily="34" charset="0"/>
              </a:rPr>
              <a:t>Shader parameter curves exposed to artists</a:t>
            </a:r>
          </a:p>
          <a:p>
            <a:r>
              <a:rPr lang="en-US" sz="2200" dirty="0" smtClean="0">
                <a:solidFill>
                  <a:schemeClr val="bg1"/>
                </a:solidFill>
                <a:latin typeface="Arial" pitchFamily="34" charset="0"/>
                <a:cs typeface="Arial" pitchFamily="34" charset="0"/>
              </a:rPr>
              <a:t>Mix with standard blood decals to break up pattern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rPr>
              <a:t>Blood Smears, 1 of 4</a:t>
            </a:r>
            <a:endParaRPr lang="en-US" sz="2800" dirty="0">
              <a:solidFill>
                <a:schemeClr val="bg1"/>
              </a:solidFill>
            </a:endParaRPr>
          </a:p>
        </p:txBody>
      </p:sp>
      <p:pic>
        <p:nvPicPr>
          <p:cNvPr id="6" name="Content Placeholder 5" descr="BloodSmear1.bmp"/>
          <p:cNvPicPr>
            <a:picLocks noGrp="1" noChangeAspect="1"/>
          </p:cNvPicPr>
          <p:nvPr>
            <p:ph idx="1"/>
          </p:nvPr>
        </p:nvPicPr>
        <p:blipFill>
          <a:blip r:embed="rId2"/>
          <a:stretch>
            <a:fillRect/>
          </a:stretch>
        </p:blipFill>
        <p:spPr>
          <a:xfrm>
            <a:off x="0" y="1600199"/>
            <a:ext cx="9144000" cy="5143501"/>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rPr>
              <a:t>Blood Smears, 2 of 4</a:t>
            </a:r>
            <a:endParaRPr lang="en-US" sz="2800" dirty="0">
              <a:solidFill>
                <a:schemeClr val="bg1"/>
              </a:solidFill>
            </a:endParaRPr>
          </a:p>
        </p:txBody>
      </p:sp>
      <p:pic>
        <p:nvPicPr>
          <p:cNvPr id="6" name="Content Placeholder 5" descr="BloodSmear2.bmp"/>
          <p:cNvPicPr>
            <a:picLocks noGrp="1" noChangeAspect="1"/>
          </p:cNvPicPr>
          <p:nvPr>
            <p:ph idx="1"/>
          </p:nvPr>
        </p:nvPicPr>
        <p:blipFill>
          <a:blip r:embed="rId2"/>
          <a:stretch>
            <a:fillRect/>
          </a:stretch>
        </p:blipFill>
        <p:spPr>
          <a:xfrm>
            <a:off x="0" y="1600199"/>
            <a:ext cx="9144000" cy="51435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rPr>
              <a:t>Blood Smears, 3 of 4</a:t>
            </a:r>
            <a:endParaRPr lang="en-US" sz="2800" dirty="0">
              <a:solidFill>
                <a:schemeClr val="bg1"/>
              </a:solidFill>
            </a:endParaRPr>
          </a:p>
        </p:txBody>
      </p:sp>
      <p:pic>
        <p:nvPicPr>
          <p:cNvPr id="5" name="Content Placeholder 4" descr="BloodSmear3.bmp"/>
          <p:cNvPicPr>
            <a:picLocks noGrp="1" noChangeAspect="1"/>
          </p:cNvPicPr>
          <p:nvPr>
            <p:ph idx="1"/>
          </p:nvPr>
        </p:nvPicPr>
        <p:blipFill>
          <a:blip r:embed="rId2"/>
          <a:stretch>
            <a:fillRect/>
          </a:stretch>
        </p:blipFill>
        <p:spPr>
          <a:xfrm>
            <a:off x="0" y="1600199"/>
            <a:ext cx="9144000" cy="5143501"/>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bg1"/>
                </a:solidFill>
              </a:rPr>
              <a:t>Blood Smears, 4 of 4</a:t>
            </a:r>
            <a:endParaRPr lang="en-US" sz="2800" dirty="0">
              <a:solidFill>
                <a:schemeClr val="bg1"/>
              </a:solidFill>
            </a:endParaRPr>
          </a:p>
        </p:txBody>
      </p:sp>
      <p:pic>
        <p:nvPicPr>
          <p:cNvPr id="6" name="Content Placeholder 5" descr="BloodSmear3_info.bmp"/>
          <p:cNvPicPr>
            <a:picLocks noGrp="1" noChangeAspect="1"/>
          </p:cNvPicPr>
          <p:nvPr>
            <p:ph idx="1"/>
          </p:nvPr>
        </p:nvPicPr>
        <p:blipFill>
          <a:blip r:embed="rId2"/>
          <a:stretch>
            <a:fillRect/>
          </a:stretch>
        </p:blipFill>
        <p:spPr>
          <a:xfrm>
            <a:off x="0" y="1600199"/>
            <a:ext cx="9144000" cy="5143501"/>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Niklas Smedberg</a:t>
            </a:r>
            <a:endParaRPr lang="en-US" dirty="0"/>
          </a:p>
        </p:txBody>
      </p:sp>
      <p:sp>
        <p:nvSpPr>
          <p:cNvPr id="3" name="Content Placeholder 2"/>
          <p:cNvSpPr>
            <a:spLocks noGrp="1"/>
          </p:cNvSpPr>
          <p:nvPr>
            <p:ph idx="1"/>
          </p:nvPr>
        </p:nvSpPr>
        <p:spPr/>
        <p:txBody>
          <a:bodyPr>
            <a:normAutofit/>
          </a:bodyPr>
          <a:lstStyle/>
          <a:p>
            <a:r>
              <a:rPr lang="en-US" dirty="0" smtClean="0"/>
              <a:t>A.k.a. “</a:t>
            </a:r>
            <a:r>
              <a:rPr lang="en-US" dirty="0" err="1" smtClean="0"/>
              <a:t>Smedis</a:t>
            </a:r>
            <a:r>
              <a:rPr lang="en-US" dirty="0" smtClean="0"/>
              <a:t>”</a:t>
            </a:r>
          </a:p>
          <a:p>
            <a:r>
              <a:rPr lang="en-US" dirty="0" smtClean="0"/>
              <a:t>C64 Swedish demo scene</a:t>
            </a:r>
          </a:p>
          <a:p>
            <a:r>
              <a:rPr lang="en-US" dirty="0" smtClean="0"/>
              <a:t>Went pro 1997</a:t>
            </a:r>
          </a:p>
          <a:p>
            <a:r>
              <a:rPr lang="en-US" dirty="0" smtClean="0"/>
              <a:t>Moved to the US in 2001</a:t>
            </a:r>
          </a:p>
          <a:p>
            <a:r>
              <a:rPr lang="en-US" dirty="0" smtClean="0"/>
              <a:t>Shipped titles for PS1, PC, Xbox, Xbox 360, PS3</a:t>
            </a:r>
          </a:p>
          <a:p>
            <a:r>
              <a:rPr lang="en-US" dirty="0" smtClean="0"/>
              <a:t>Joined Epic Games 2005</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Screen-space Blood Effects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Screen-space blood splatter:</a:t>
            </a:r>
          </a:p>
          <a:p>
            <a:pPr lvl="1"/>
            <a:r>
              <a:rPr lang="en-US" sz="2000" dirty="0" smtClean="0">
                <a:solidFill>
                  <a:schemeClr val="bg1"/>
                </a:solidFill>
                <a:latin typeface="Arial" pitchFamily="34" charset="0"/>
                <a:cs typeface="Arial" pitchFamily="34" charset="0"/>
              </a:rPr>
              <a:t>Spawned by level design (Kismet), animation (</a:t>
            </a:r>
            <a:r>
              <a:rPr lang="en-US" sz="2000" dirty="0" err="1" smtClean="0">
                <a:solidFill>
                  <a:schemeClr val="bg1"/>
                </a:solidFill>
                <a:latin typeface="Arial" pitchFamily="34" charset="0"/>
                <a:cs typeface="Arial" pitchFamily="34" charset="0"/>
              </a:rPr>
              <a:t>AnimNotify</a:t>
            </a:r>
            <a:r>
              <a:rPr lang="en-US" sz="2000" dirty="0" smtClean="0">
                <a:solidFill>
                  <a:schemeClr val="bg1"/>
                </a:solidFill>
                <a:latin typeface="Arial" pitchFamily="34" charset="0"/>
                <a:cs typeface="Arial" pitchFamily="34" charset="0"/>
              </a:rPr>
              <a:t> nodes) or script code</a:t>
            </a:r>
          </a:p>
          <a:p>
            <a:pPr lvl="1"/>
            <a:r>
              <a:rPr lang="en-US" sz="2000" dirty="0" smtClean="0">
                <a:solidFill>
                  <a:schemeClr val="bg1"/>
                </a:solidFill>
                <a:latin typeface="Arial" pitchFamily="34" charset="0"/>
                <a:cs typeface="Arial" pitchFamily="34" charset="0"/>
              </a:rPr>
              <a:t>3D particle effects that use camera-facing particles</a:t>
            </a:r>
          </a:p>
          <a:p>
            <a:pPr lvl="1"/>
            <a:r>
              <a:rPr lang="en-US" sz="2000" dirty="0" smtClean="0">
                <a:solidFill>
                  <a:schemeClr val="bg1"/>
                </a:solidFill>
                <a:latin typeface="Arial" pitchFamily="34" charset="0"/>
                <a:cs typeface="Arial" pitchFamily="34" charset="0"/>
              </a:rPr>
              <a:t>Game code re-positions these camera-effects each frame</a:t>
            </a:r>
          </a:p>
          <a:p>
            <a:pPr lvl="1"/>
            <a:r>
              <a:rPr lang="en-US" sz="2000" dirty="0" smtClean="0">
                <a:solidFill>
                  <a:schemeClr val="bg1"/>
                </a:solidFill>
                <a:latin typeface="Arial" pitchFamily="34" charset="0"/>
                <a:cs typeface="Arial" pitchFamily="34" charset="0"/>
              </a:rPr>
              <a:t>Allows for more dynamic “screen-space” effects</a:t>
            </a:r>
          </a:p>
          <a:p>
            <a:pPr lvl="2"/>
            <a:r>
              <a:rPr lang="en-US" sz="1600" dirty="0" smtClean="0">
                <a:solidFill>
                  <a:schemeClr val="bg1"/>
                </a:solidFill>
                <a:latin typeface="Arial" pitchFamily="34" charset="0"/>
                <a:cs typeface="Arial" pitchFamily="34" charset="0"/>
              </a:rPr>
              <a:t>Full-featured 3D particle effects</a:t>
            </a:r>
          </a:p>
          <a:p>
            <a:pPr lvl="2"/>
            <a:r>
              <a:rPr lang="en-US" sz="1600" dirty="0" smtClean="0">
                <a:solidFill>
                  <a:schemeClr val="bg1"/>
                </a:solidFill>
                <a:latin typeface="Arial" pitchFamily="34" charset="0"/>
                <a:cs typeface="Arial" pitchFamily="34" charset="0"/>
              </a:rPr>
              <a:t>Artist-made materials (shaders)</a:t>
            </a:r>
          </a:p>
          <a:p>
            <a:pPr lvl="2"/>
            <a:r>
              <a:rPr lang="en-US" sz="1600" dirty="0" smtClean="0">
                <a:solidFill>
                  <a:schemeClr val="bg1"/>
                </a:solidFill>
                <a:latin typeface="Arial" pitchFamily="34" charset="0"/>
                <a:cs typeface="Arial" pitchFamily="34" charset="0"/>
              </a:rPr>
              <a:t>Like any material, can take shader parameters from gameplay script code</a:t>
            </a:r>
          </a:p>
          <a:p>
            <a:pPr lvl="2"/>
            <a:r>
              <a:rPr lang="en-US" sz="1600" dirty="0" smtClean="0">
                <a:solidFill>
                  <a:schemeClr val="bg1"/>
                </a:solidFill>
                <a:latin typeface="Arial" pitchFamily="34" charset="0"/>
                <a:cs typeface="Arial" pitchFamily="34" charset="0"/>
              </a:rPr>
              <a:t>Meshes, sprites, movie textures, normal-mapping,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World-space Blood Effects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400" dirty="0" smtClean="0">
                <a:solidFill>
                  <a:schemeClr val="bg1"/>
                </a:solidFill>
                <a:latin typeface="Arial" pitchFamily="34" charset="0"/>
                <a:cs typeface="Arial" pitchFamily="34" charset="0"/>
              </a:rPr>
              <a:t>World-space 3D particle effects</a:t>
            </a:r>
          </a:p>
          <a:p>
            <a:r>
              <a:rPr lang="en-US" sz="2400" dirty="0" smtClean="0">
                <a:solidFill>
                  <a:schemeClr val="bg1"/>
                </a:solidFill>
                <a:latin typeface="Arial" pitchFamily="34" charset="0"/>
                <a:cs typeface="Arial" pitchFamily="34" charset="0"/>
              </a:rPr>
              <a:t>Use world-space coordinates for fake lighting on sprites and gibs</a:t>
            </a:r>
          </a:p>
          <a:p>
            <a:pPr lvl="1"/>
            <a:r>
              <a:rPr lang="en-US" sz="2000" dirty="0" smtClean="0">
                <a:solidFill>
                  <a:schemeClr val="bg1"/>
                </a:solidFill>
                <a:latin typeface="Arial" pitchFamily="34" charset="0"/>
                <a:cs typeface="Arial" pitchFamily="34" charset="0"/>
              </a:rPr>
              <a:t>Can make up-facing pixels brighter, etc</a:t>
            </a:r>
          </a:p>
          <a:p>
            <a:pPr lvl="1"/>
            <a:r>
              <a:rPr lang="en-US" sz="2000" dirty="0" smtClean="0">
                <a:solidFill>
                  <a:schemeClr val="bg1"/>
                </a:solidFill>
                <a:latin typeface="Arial" pitchFamily="34" charset="0"/>
                <a:cs typeface="Arial" pitchFamily="34" charset="0"/>
              </a:rPr>
              <a:t>Normal-mapped sprites helps</a:t>
            </a:r>
          </a:p>
          <a:p>
            <a:r>
              <a:rPr lang="en-US" sz="2400" dirty="0" smtClean="0">
                <a:solidFill>
                  <a:schemeClr val="bg1"/>
                </a:solidFill>
                <a:latin typeface="Arial" pitchFamily="34" charset="0"/>
                <a:cs typeface="Arial" pitchFamily="34" charset="0"/>
              </a:rPr>
              <a:t>4x6 “movie frames” in a sub-UV texture to get realistic motion</a:t>
            </a:r>
          </a:p>
          <a:p>
            <a:pPr lvl="1"/>
            <a:r>
              <a:rPr lang="en-US" sz="2000" dirty="0" smtClean="0">
                <a:solidFill>
                  <a:schemeClr val="bg1"/>
                </a:solidFill>
                <a:latin typeface="Arial" pitchFamily="34" charset="0"/>
                <a:cs typeface="Arial" pitchFamily="34" charset="0"/>
              </a:rPr>
              <a:t>2048x1024 color map + 1024x512 normal map</a:t>
            </a:r>
          </a:p>
          <a:p>
            <a:pPr lvl="1"/>
            <a:r>
              <a:rPr lang="en-US" sz="2000" dirty="0" smtClean="0">
                <a:solidFill>
                  <a:schemeClr val="bg1"/>
                </a:solidFill>
                <a:latin typeface="Arial" pitchFamily="34" charset="0"/>
                <a:cs typeface="Arial" pitchFamily="34" charset="0"/>
              </a:rPr>
              <a:t>Re-used for most liquid-type effects</a:t>
            </a:r>
          </a:p>
          <a:p>
            <a:r>
              <a:rPr lang="en-US" sz="2400" dirty="0" smtClean="0">
                <a:solidFill>
                  <a:schemeClr val="bg1"/>
                </a:solidFill>
                <a:latin typeface="Arial" pitchFamily="34" charset="0"/>
                <a:cs typeface="Arial" pitchFamily="34" charset="0"/>
              </a:rPr>
              <a:t>Mix meshes and sprites to achieve a better 3-D feeling</a:t>
            </a:r>
          </a:p>
          <a:p>
            <a:r>
              <a:rPr lang="en-US" sz="2400" dirty="0" smtClean="0">
                <a:solidFill>
                  <a:schemeClr val="bg1"/>
                </a:solidFill>
                <a:latin typeface="Arial" pitchFamily="34" charset="0"/>
                <a:cs typeface="Arial" pitchFamily="34" charset="0"/>
              </a:rPr>
              <a:t>Mix additive and translucent blending to work well in both dark and bright areas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Surface-space Blood Effects</a:t>
            </a:r>
            <a:endParaRPr lang="en-US" dirty="0"/>
          </a:p>
        </p:txBody>
      </p:sp>
      <p:pic>
        <p:nvPicPr>
          <p:cNvPr id="4" name="Content Placeholder 3" descr="cole_bloody.jpg"/>
          <p:cNvPicPr>
            <a:picLocks noGrp="1" noChangeAspect="1"/>
          </p:cNvPicPr>
          <p:nvPr>
            <p:ph idx="1"/>
          </p:nvPr>
        </p:nvPicPr>
        <p:blipFill>
          <a:blip r:embed="rId2"/>
          <a:srcRect t="17053" r="7529" b="8025"/>
          <a:stretch>
            <a:fillRect/>
          </a:stretch>
        </p:blipFill>
        <p:spPr>
          <a:xfrm>
            <a:off x="0" y="1297168"/>
            <a:ext cx="9144000" cy="5560832"/>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latin typeface="Arial" pitchFamily="34" charset="0"/>
                <a:cs typeface="Arial" pitchFamily="34" charset="0"/>
              </a:rPr>
              <a:t>Example: Surface-space</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fontScale="85000" lnSpcReduction="10000"/>
          </a:bodyPr>
          <a:lstStyle/>
          <a:p>
            <a:r>
              <a:rPr lang="en-US" sz="2400" dirty="0" smtClean="0">
                <a:solidFill>
                  <a:schemeClr val="bg1"/>
                </a:solidFill>
                <a:latin typeface="Arial" pitchFamily="34" charset="0"/>
                <a:cs typeface="Arial" pitchFamily="34" charset="0"/>
              </a:rPr>
              <a:t>Inside the </a:t>
            </a:r>
            <a:r>
              <a:rPr lang="en-US" sz="2400" dirty="0" err="1" smtClean="0">
                <a:solidFill>
                  <a:schemeClr val="bg1"/>
                </a:solidFill>
                <a:latin typeface="Arial" pitchFamily="34" charset="0"/>
                <a:cs typeface="Arial" pitchFamily="34" charset="0"/>
              </a:rPr>
              <a:t>Riftworm</a:t>
            </a:r>
            <a:r>
              <a:rPr lang="en-US" sz="2400" dirty="0" smtClean="0">
                <a:solidFill>
                  <a:schemeClr val="bg1"/>
                </a:solidFill>
                <a:latin typeface="Arial" pitchFamily="34" charset="0"/>
                <a:cs typeface="Arial" pitchFamily="34" charset="0"/>
              </a:rPr>
              <a:t>, characters use a blood shader</a:t>
            </a:r>
          </a:p>
          <a:p>
            <a:r>
              <a:rPr lang="en-US" sz="2400" dirty="0" smtClean="0">
                <a:solidFill>
                  <a:schemeClr val="bg1"/>
                </a:solidFill>
                <a:latin typeface="Arial" pitchFamily="34" charset="0"/>
                <a:cs typeface="Arial" pitchFamily="34" charset="0"/>
              </a:rPr>
              <a:t>One scalar shader parameter (0-1) to indicate amount of blood</a:t>
            </a:r>
          </a:p>
          <a:p>
            <a:r>
              <a:rPr lang="en-US" sz="2400" dirty="0" smtClean="0">
                <a:solidFill>
                  <a:schemeClr val="bg1"/>
                </a:solidFill>
                <a:latin typeface="Arial" pitchFamily="34" charset="0"/>
                <a:cs typeface="Arial" pitchFamily="34" charset="0"/>
              </a:rPr>
              <a:t>Texture masks for bloody regions and pattern</a:t>
            </a:r>
          </a:p>
          <a:p>
            <a:r>
              <a:rPr lang="en-US" sz="2400" dirty="0" smtClean="0">
                <a:solidFill>
                  <a:schemeClr val="bg1"/>
                </a:solidFill>
                <a:latin typeface="Arial" pitchFamily="34" charset="0"/>
                <a:cs typeface="Arial" pitchFamily="34" charset="0"/>
              </a:rPr>
              <a:t>Scroll textures downwards in texture-space</a:t>
            </a:r>
          </a:p>
          <a:p>
            <a:pPr lvl="1"/>
            <a:r>
              <a:rPr lang="en-US" sz="2000" dirty="0" smtClean="0">
                <a:solidFill>
                  <a:schemeClr val="bg1"/>
                </a:solidFill>
                <a:latin typeface="Arial" pitchFamily="34" charset="0"/>
                <a:cs typeface="Arial" pitchFamily="34" charset="0"/>
              </a:rPr>
              <a:t>Gradient pattern &amp; normalmap</a:t>
            </a:r>
          </a:p>
          <a:p>
            <a:pPr lvl="1"/>
            <a:r>
              <a:rPr lang="en-US" sz="2000" dirty="0" smtClean="0">
                <a:solidFill>
                  <a:schemeClr val="bg1"/>
                </a:solidFill>
                <a:latin typeface="Arial" pitchFamily="34" charset="0"/>
                <a:cs typeface="Arial" pitchFamily="34" charset="0"/>
              </a:rPr>
              <a:t>(Roughly correlates to down in world-space)</a:t>
            </a:r>
          </a:p>
          <a:p>
            <a:r>
              <a:rPr lang="en-US" sz="2400" dirty="0" smtClean="0">
                <a:solidFill>
                  <a:schemeClr val="bg1"/>
                </a:solidFill>
                <a:latin typeface="Arial" pitchFamily="34" charset="0"/>
                <a:cs typeface="Arial" pitchFamily="34" charset="0"/>
              </a:rPr>
              <a:t>Masks and shader parameter multiply</a:t>
            </a:r>
          </a:p>
          <a:p>
            <a:pPr lvl="1"/>
            <a:r>
              <a:rPr lang="en-US" sz="2000" dirty="0" smtClean="0">
                <a:solidFill>
                  <a:schemeClr val="bg1"/>
                </a:solidFill>
                <a:latin typeface="Arial" pitchFamily="34" charset="0"/>
                <a:cs typeface="Arial" pitchFamily="34" charset="0"/>
              </a:rPr>
              <a:t>Used as lerp factor between a constant blood color and un-bloodied color</a:t>
            </a:r>
          </a:p>
          <a:p>
            <a:r>
              <a:rPr lang="en-US" sz="2400" dirty="0" smtClean="0">
                <a:solidFill>
                  <a:schemeClr val="bg1"/>
                </a:solidFill>
                <a:latin typeface="Arial" pitchFamily="34" charset="0"/>
                <a:cs typeface="Arial" pitchFamily="34" charset="0"/>
              </a:rPr>
              <a:t>Blood color have negative Blue and Green components</a:t>
            </a:r>
          </a:p>
          <a:p>
            <a:pPr lvl="1"/>
            <a:r>
              <a:rPr lang="en-US" sz="2000" dirty="0" smtClean="0">
                <a:solidFill>
                  <a:schemeClr val="bg1"/>
                </a:solidFill>
                <a:latin typeface="Arial" pitchFamily="34" charset="0"/>
                <a:cs typeface="Arial" pitchFamily="34" charset="0"/>
              </a:rPr>
              <a:t>Produces slight discoloration in the transition areas</a:t>
            </a:r>
            <a:br>
              <a:rPr lang="en-US" sz="2000" dirty="0" smtClean="0">
                <a:solidFill>
                  <a:schemeClr val="bg1"/>
                </a:solidFill>
                <a:latin typeface="Arial" pitchFamily="34" charset="0"/>
                <a:cs typeface="Arial" pitchFamily="34" charset="0"/>
              </a:rPr>
            </a:br>
            <a:endParaRPr lang="en-US" sz="2000" dirty="0" smtClean="0">
              <a:solidFill>
                <a:schemeClr val="bg1"/>
              </a:solidFill>
              <a:latin typeface="Arial" pitchFamily="34" charset="0"/>
              <a:cs typeface="Arial" pitchFamily="34" charset="0"/>
            </a:endParaRPr>
          </a:p>
          <a:p>
            <a:r>
              <a:rPr lang="en-US" sz="2400" dirty="0" err="1" smtClean="0">
                <a:solidFill>
                  <a:schemeClr val="bg1"/>
                </a:solidFill>
                <a:latin typeface="Arial" pitchFamily="34" charset="0"/>
                <a:cs typeface="Arial" pitchFamily="34" charset="0"/>
              </a:rPr>
              <a:t>ALL_SoldierShaders.SinglePlayer.Bloody.SoldierShader_Bloody</a:t>
            </a:r>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Fluid Simulation</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Using our Unreal Engine 3 fluid simulation feature</a:t>
            </a:r>
          </a:p>
          <a:p>
            <a:pPr lvl="1"/>
            <a:r>
              <a:rPr lang="en-US" sz="1800" dirty="0" smtClean="0">
                <a:solidFill>
                  <a:schemeClr val="bg1"/>
                </a:solidFill>
                <a:latin typeface="Arial" pitchFamily="34" charset="0"/>
                <a:cs typeface="Arial" pitchFamily="34" charset="0"/>
              </a:rPr>
              <a:t>Allows the player to wade through large pools of blood</a:t>
            </a:r>
          </a:p>
          <a:p>
            <a:r>
              <a:rPr lang="en-US" sz="2400" dirty="0" smtClean="0">
                <a:solidFill>
                  <a:schemeClr val="bg1"/>
                </a:solidFill>
                <a:latin typeface="Arial" pitchFamily="34" charset="0"/>
                <a:cs typeface="Arial" pitchFamily="34" charset="0"/>
              </a:rPr>
              <a:t>Ability to raise / lower the entire fluid</a:t>
            </a:r>
          </a:p>
          <a:p>
            <a:pPr lvl="1"/>
            <a:r>
              <a:rPr lang="en-US" sz="1800" dirty="0" smtClean="0">
                <a:solidFill>
                  <a:schemeClr val="bg1"/>
                </a:solidFill>
                <a:latin typeface="Arial" pitchFamily="34" charset="0"/>
                <a:cs typeface="Arial" pitchFamily="34" charset="0"/>
              </a:rPr>
              <a:t>Controlled by a triggered cinematic</a:t>
            </a:r>
          </a:p>
          <a:p>
            <a:r>
              <a:rPr lang="en-US" sz="2400" dirty="0" smtClean="0">
                <a:solidFill>
                  <a:schemeClr val="bg1"/>
                </a:solidFill>
                <a:latin typeface="Arial" pitchFamily="34" charset="0"/>
                <a:cs typeface="Arial" pitchFamily="34" charset="0"/>
              </a:rPr>
              <a:t>Simulated on separate thread</a:t>
            </a:r>
          </a:p>
          <a:p>
            <a:r>
              <a:rPr lang="en-US" sz="2400" dirty="0" smtClean="0">
                <a:solidFill>
                  <a:schemeClr val="bg1"/>
                </a:solidFill>
                <a:latin typeface="Arial" pitchFamily="34" charset="0"/>
                <a:cs typeface="Arial" pitchFamily="34" charset="0"/>
              </a:rPr>
              <a:t>Height-field tessellated on GPU</a:t>
            </a:r>
          </a:p>
          <a:p>
            <a:pPr lvl="1"/>
            <a:r>
              <a:rPr lang="en-US" sz="1800" dirty="0" smtClean="0">
                <a:solidFill>
                  <a:schemeClr val="bg1"/>
                </a:solidFill>
                <a:latin typeface="Arial" pitchFamily="34" charset="0"/>
                <a:cs typeface="Arial" pitchFamily="34" charset="0"/>
              </a:rPr>
              <a:t>No vertex buffer to update, all vertices are created on-the-fly on GPU</a:t>
            </a:r>
          </a:p>
          <a:p>
            <a:pPr lvl="1"/>
            <a:r>
              <a:rPr lang="en-US" sz="1800" dirty="0" smtClean="0">
                <a:solidFill>
                  <a:schemeClr val="bg1"/>
                </a:solidFill>
                <a:latin typeface="Arial" pitchFamily="34" charset="0"/>
                <a:cs typeface="Arial" pitchFamily="34" charset="0"/>
              </a:rPr>
              <a:t>The height-field is used as a dynamic vertex texture</a:t>
            </a:r>
          </a:p>
          <a:p>
            <a:pPr lvl="1"/>
            <a:r>
              <a:rPr lang="en-US" sz="1800" dirty="0" smtClean="0">
                <a:solidFill>
                  <a:schemeClr val="bg1"/>
                </a:solidFill>
                <a:latin typeface="Arial" pitchFamily="34" charset="0"/>
                <a:cs typeface="Arial" pitchFamily="34" charset="0"/>
              </a:rPr>
              <a:t>(Not all platforms)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latin typeface="Arial" pitchFamily="34" charset="0"/>
                <a:cs typeface="Arial" pitchFamily="34" charset="0"/>
              </a:rPr>
              <a:t>Example: </a:t>
            </a:r>
            <a:r>
              <a:rPr lang="en-US" dirty="0" err="1" smtClean="0">
                <a:solidFill>
                  <a:schemeClr val="bg1"/>
                </a:solidFill>
                <a:latin typeface="Arial" pitchFamily="34" charset="0"/>
                <a:cs typeface="Arial" pitchFamily="34" charset="0"/>
              </a:rPr>
              <a:t>Riftworm</a:t>
            </a:r>
            <a:r>
              <a:rPr lang="en-US" dirty="0" smtClean="0">
                <a:solidFill>
                  <a:schemeClr val="bg1"/>
                </a:solidFill>
                <a:latin typeface="Arial" pitchFamily="34" charset="0"/>
                <a:cs typeface="Arial" pitchFamily="34" charset="0"/>
              </a:rPr>
              <a:t> Heart Chamber</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Many different techniques in combination:</a:t>
            </a:r>
          </a:p>
          <a:p>
            <a:pPr lvl="1"/>
            <a:r>
              <a:rPr lang="en-US" sz="2000" dirty="0" smtClean="0">
                <a:solidFill>
                  <a:schemeClr val="bg1"/>
                </a:solidFill>
                <a:latin typeface="Arial" pitchFamily="34" charset="0"/>
                <a:cs typeface="Arial" pitchFamily="34" charset="0"/>
              </a:rPr>
              <a:t>Gore mesh</a:t>
            </a:r>
          </a:p>
          <a:p>
            <a:pPr lvl="1"/>
            <a:r>
              <a:rPr lang="en-US" sz="2000" dirty="0" smtClean="0">
                <a:solidFill>
                  <a:schemeClr val="bg1"/>
                </a:solidFill>
                <a:latin typeface="Arial" pitchFamily="34" charset="0"/>
                <a:cs typeface="Arial" pitchFamily="34" charset="0"/>
              </a:rPr>
              <a:t>Screen-space blood splatter</a:t>
            </a:r>
          </a:p>
          <a:p>
            <a:pPr lvl="1"/>
            <a:r>
              <a:rPr lang="en-US" sz="2000" dirty="0" smtClean="0">
                <a:solidFill>
                  <a:schemeClr val="bg1"/>
                </a:solidFill>
                <a:latin typeface="Arial" pitchFamily="34" charset="0"/>
                <a:cs typeface="Arial" pitchFamily="34" charset="0"/>
              </a:rPr>
              <a:t>World-space blood particle effects</a:t>
            </a:r>
          </a:p>
          <a:p>
            <a:pPr lvl="1"/>
            <a:r>
              <a:rPr lang="en-US" sz="2000" dirty="0" smtClean="0">
                <a:solidFill>
                  <a:schemeClr val="bg1"/>
                </a:solidFill>
                <a:latin typeface="Arial" pitchFamily="34" charset="0"/>
                <a:cs typeface="Arial" pitchFamily="34" charset="0"/>
              </a:rPr>
              <a:t>Surface-space shader effect on the main character</a:t>
            </a:r>
          </a:p>
          <a:p>
            <a:pPr lvl="1"/>
            <a:r>
              <a:rPr lang="en-US" sz="2000" dirty="0" smtClean="0">
                <a:solidFill>
                  <a:schemeClr val="bg1"/>
                </a:solidFill>
                <a:latin typeface="Arial" pitchFamily="34" charset="0"/>
                <a:cs typeface="Arial" pitchFamily="34" charset="0"/>
              </a:rPr>
              <a:t>Blood fluid simulation</a:t>
            </a:r>
          </a:p>
          <a:p>
            <a:pPr lvl="1"/>
            <a:endParaRPr lang="en-US" sz="2000" dirty="0" smtClean="0">
              <a:solidFill>
                <a:schemeClr val="bg1"/>
              </a:solidFill>
              <a:latin typeface="Arial" pitchFamily="34" charset="0"/>
              <a:cs typeface="Arial" pitchFamily="34" charset="0"/>
            </a:endParaRPr>
          </a:p>
          <a:p>
            <a:r>
              <a:rPr lang="en-US" sz="2200" dirty="0" smtClean="0">
                <a:solidFill>
                  <a:schemeClr val="bg1"/>
                </a:solidFill>
                <a:latin typeface="Arial" pitchFamily="34" charset="0"/>
                <a:cs typeface="Arial" pitchFamily="34" charset="0"/>
              </a:rPr>
              <a:t>Note: Cutting through an artery is not done with gore mesh</a:t>
            </a:r>
          </a:p>
          <a:p>
            <a:pPr lvl="1"/>
            <a:r>
              <a:rPr lang="en-US" sz="2000" dirty="0" smtClean="0">
                <a:solidFill>
                  <a:schemeClr val="bg1"/>
                </a:solidFill>
                <a:latin typeface="Arial" pitchFamily="34" charset="0"/>
                <a:cs typeface="Arial" pitchFamily="34" charset="0"/>
              </a:rPr>
              <a:t>Skeleton animation</a:t>
            </a:r>
          </a:p>
          <a:p>
            <a:pPr lvl="1"/>
            <a:r>
              <a:rPr lang="en-US" sz="2000" dirty="0" smtClean="0">
                <a:solidFill>
                  <a:schemeClr val="bg1"/>
                </a:solidFill>
                <a:latin typeface="Arial" pitchFamily="34" charset="0"/>
                <a:cs typeface="Arial" pitchFamily="34" charset="0"/>
              </a:rPr>
              <a:t>Throbbing is morphing geometry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Blood Techniques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Movie: </a:t>
            </a:r>
            <a:r>
              <a:rPr lang="en-US" sz="2400" dirty="0" err="1" smtClean="0">
                <a:solidFill>
                  <a:schemeClr val="bg1"/>
                </a:solidFill>
                <a:latin typeface="Arial" pitchFamily="34" charset="0"/>
                <a:cs typeface="Arial" pitchFamily="34" charset="0"/>
              </a:rPr>
              <a:t>Riftworm</a:t>
            </a:r>
            <a:r>
              <a:rPr lang="en-US" sz="2400" dirty="0" smtClean="0">
                <a:solidFill>
                  <a:schemeClr val="bg1"/>
                </a:solidFill>
                <a:latin typeface="Arial" pitchFamily="34" charset="0"/>
                <a:cs typeface="Arial" pitchFamily="34" charset="0"/>
              </a:rPr>
              <a:t> heart chamber, </a:t>
            </a:r>
            <a:r>
              <a:rPr lang="en-US" sz="2400" dirty="0" err="1" smtClean="0">
                <a:solidFill>
                  <a:schemeClr val="bg1"/>
                </a:solidFill>
                <a:latin typeface="Arial" pitchFamily="34" charset="0"/>
                <a:cs typeface="Arial" pitchFamily="34" charset="0"/>
              </a:rPr>
              <a:t>chainsawing</a:t>
            </a:r>
            <a:r>
              <a:rPr lang="en-US" sz="2400" dirty="0" smtClean="0">
                <a:solidFill>
                  <a:schemeClr val="bg1"/>
                </a:solidFill>
                <a:latin typeface="Arial" pitchFamily="34" charset="0"/>
                <a:cs typeface="Arial" pitchFamily="34" charset="0"/>
              </a:rPr>
              <a:t> through arteries</a:t>
            </a:r>
            <a:endParaRPr lang="en-US" sz="1200" dirty="0" smtClean="0">
              <a:solidFill>
                <a:schemeClr val="bg1"/>
              </a:solidFill>
              <a:latin typeface="Arial" pitchFamily="34" charset="0"/>
              <a:cs typeface="Arial" pitchFamily="34" charset="0"/>
            </a:endParaRPr>
          </a:p>
        </p:txBody>
      </p:sp>
      <p:pic>
        <p:nvPicPr>
          <p:cNvPr id="5" name="Worm_heart.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Morphing Blood Geometry</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Morphing:</a:t>
            </a:r>
          </a:p>
          <a:p>
            <a:pPr lvl="1"/>
            <a:r>
              <a:rPr lang="en-US" sz="2000" dirty="0" smtClean="0">
                <a:solidFill>
                  <a:schemeClr val="bg1"/>
                </a:solidFill>
                <a:latin typeface="Arial" pitchFamily="34" charset="0"/>
                <a:cs typeface="Arial" pitchFamily="34" charset="0"/>
              </a:rPr>
              <a:t>Animate individual vertices, not a skeleton</a:t>
            </a:r>
          </a:p>
          <a:p>
            <a:pPr lvl="1"/>
            <a:r>
              <a:rPr lang="en-US" sz="2000" dirty="0" smtClean="0">
                <a:latin typeface="Arial" pitchFamily="34" charset="0"/>
                <a:cs typeface="Arial" pitchFamily="34" charset="0"/>
              </a:rPr>
              <a:t>Blend between “morph targets” (or “blend shapes”)</a:t>
            </a:r>
            <a:endParaRPr lang="en-US" sz="20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Usage examples:</a:t>
            </a:r>
          </a:p>
          <a:p>
            <a:pPr lvl="1"/>
            <a:r>
              <a:rPr lang="en-US" sz="2000" dirty="0" smtClean="0">
                <a:latin typeface="Arial" pitchFamily="34" charset="0"/>
                <a:cs typeface="Arial" pitchFamily="34" charset="0"/>
              </a:rPr>
              <a:t>Throbbing guts inside the </a:t>
            </a:r>
            <a:r>
              <a:rPr lang="en-US" sz="2000" dirty="0" err="1" smtClean="0">
                <a:latin typeface="Arial" pitchFamily="34" charset="0"/>
                <a:cs typeface="Arial" pitchFamily="34" charset="0"/>
              </a:rPr>
              <a:t>Riftworm</a:t>
            </a:r>
            <a:endParaRPr lang="en-US" sz="2000" dirty="0" smtClean="0">
              <a:latin typeface="Arial" pitchFamily="34" charset="0"/>
              <a:cs typeface="Arial" pitchFamily="34" charset="0"/>
            </a:endParaRPr>
          </a:p>
          <a:p>
            <a:pPr lvl="1"/>
            <a:r>
              <a:rPr lang="en-US" sz="2000" dirty="0" smtClean="0">
                <a:solidFill>
                  <a:schemeClr val="bg1"/>
                </a:solidFill>
                <a:latin typeface="Arial" pitchFamily="34" charset="0"/>
                <a:cs typeface="Arial" pitchFamily="34" charset="0"/>
              </a:rPr>
              <a:t>Some </a:t>
            </a:r>
            <a:r>
              <a:rPr lang="en-US" sz="2000" dirty="0" err="1" smtClean="0">
                <a:solidFill>
                  <a:schemeClr val="bg1"/>
                </a:solidFill>
                <a:latin typeface="Arial" pitchFamily="34" charset="0"/>
                <a:cs typeface="Arial" pitchFamily="34" charset="0"/>
              </a:rPr>
              <a:t>cinematics</a:t>
            </a:r>
            <a:r>
              <a:rPr lang="en-US" sz="2000" dirty="0" smtClean="0">
                <a:solidFill>
                  <a:schemeClr val="bg1"/>
                </a:solidFill>
                <a:latin typeface="Arial" pitchFamily="34" charset="0"/>
                <a:cs typeface="Arial" pitchFamily="34" charset="0"/>
              </a:rPr>
              <a:t> use morph targets</a:t>
            </a:r>
          </a:p>
          <a:p>
            <a:pPr lvl="1"/>
            <a:r>
              <a:rPr lang="en-US" sz="2000" dirty="0" smtClean="0">
                <a:latin typeface="Arial" pitchFamily="34" charset="0"/>
                <a:cs typeface="Arial" pitchFamily="34" charset="0"/>
              </a:rPr>
              <a:t>Meatshield, </a:t>
            </a:r>
            <a:r>
              <a:rPr lang="en-US" sz="2000" dirty="0" smtClean="0">
                <a:solidFill>
                  <a:schemeClr val="bg1"/>
                </a:solidFill>
                <a:latin typeface="Arial" pitchFamily="34" charset="0"/>
                <a:cs typeface="Arial" pitchFamily="34" charset="0"/>
              </a:rPr>
              <a:t>to prevent it from intersecting the holder</a:t>
            </a:r>
            <a:r>
              <a:rPr lang="en-US" sz="2400" dirty="0" smtClean="0">
                <a:solidFill>
                  <a:schemeClr val="bg1"/>
                </a:solidFill>
                <a:latin typeface="Arial" pitchFamily="34" charset="0"/>
                <a:cs typeface="Arial" pitchFamily="34" charset="0"/>
              </a:rPr>
              <a:t/>
            </a:r>
            <a:br>
              <a:rPr lang="en-US" sz="2400" dirty="0" smtClean="0">
                <a:solidFill>
                  <a:schemeClr val="bg1"/>
                </a:solidFill>
                <a:latin typeface="Arial" pitchFamily="34" charset="0"/>
                <a:cs typeface="Arial" pitchFamily="34" charset="0"/>
              </a:rPr>
            </a:br>
            <a:endParaRPr lang="en-US" sz="24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Final example: Exit from the </a:t>
            </a:r>
            <a:r>
              <a:rPr lang="en-US" sz="2400" dirty="0" err="1" smtClean="0">
                <a:solidFill>
                  <a:schemeClr val="bg1"/>
                </a:solidFill>
                <a:latin typeface="Arial" pitchFamily="34" charset="0"/>
                <a:cs typeface="Arial" pitchFamily="34" charset="0"/>
              </a:rPr>
              <a:t>Riftworm</a:t>
            </a:r>
            <a:endParaRPr lang="en-US" sz="2400" dirty="0" smtClean="0">
              <a:solidFill>
                <a:schemeClr val="bg1"/>
              </a:solidFill>
              <a:latin typeface="Arial" pitchFamily="34" charset="0"/>
              <a:cs typeface="Arial" pitchFamily="34" charset="0"/>
            </a:endParaRPr>
          </a:p>
          <a:p>
            <a:pPr lvl="1"/>
            <a:r>
              <a:rPr lang="en-US" sz="2000" dirty="0" smtClean="0">
                <a:solidFill>
                  <a:schemeClr val="bg1"/>
                </a:solidFill>
                <a:latin typeface="Arial" pitchFamily="34" charset="0"/>
                <a:cs typeface="Arial" pitchFamily="34" charset="0"/>
              </a:rPr>
              <a:t>Notice blood pouring out (morphed geometry)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Blood Techniques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Movie: </a:t>
            </a:r>
            <a:r>
              <a:rPr lang="en-US" sz="2400" dirty="0" err="1" smtClean="0">
                <a:solidFill>
                  <a:schemeClr val="bg1"/>
                </a:solidFill>
                <a:latin typeface="Arial" pitchFamily="34" charset="0"/>
                <a:cs typeface="Arial" pitchFamily="34" charset="0"/>
              </a:rPr>
              <a:t>Riftworm</a:t>
            </a:r>
            <a:r>
              <a:rPr lang="en-US" sz="2400" dirty="0" smtClean="0">
                <a:solidFill>
                  <a:schemeClr val="bg1"/>
                </a:solidFill>
                <a:latin typeface="Arial" pitchFamily="34" charset="0"/>
                <a:cs typeface="Arial" pitchFamily="34" charset="0"/>
              </a:rPr>
              <a:t> exit cinematic</a:t>
            </a:r>
            <a:endParaRPr lang="en-US" sz="1200" dirty="0" smtClean="0">
              <a:solidFill>
                <a:schemeClr val="bg1"/>
              </a:solidFill>
              <a:latin typeface="Arial" pitchFamily="34" charset="0"/>
              <a:cs typeface="Arial" pitchFamily="34" charset="0"/>
            </a:endParaRPr>
          </a:p>
        </p:txBody>
      </p:sp>
      <p:pic>
        <p:nvPicPr>
          <p:cNvPr id="5" name="Worm_Exit.wmv">
            <a:hlinkClick r:id="" action="ppaction://media"/>
          </p:cNvPr>
          <p:cNvPicPr>
            <a:picLocks noRot="1" noChangeAspect="1"/>
          </p:cNvPicPr>
          <p:nvPr>
            <a:videoFile r:link="rId1"/>
          </p:nvPr>
        </p:nvPicPr>
        <p:blipFill>
          <a:blip r:embed="rId4"/>
          <a:stretch>
            <a:fillRect/>
          </a:stretch>
        </p:blipFill>
        <p:spPr>
          <a:xfrm>
            <a:off x="-152400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normAutofit/>
          </a:bodyPr>
          <a:lstStyle/>
          <a:p>
            <a:r>
              <a:rPr lang="en-US" dirty="0" smtClean="0"/>
              <a:t>Achieving the right look for blood and gore:</a:t>
            </a:r>
          </a:p>
          <a:p>
            <a:pPr lvl="1"/>
            <a:r>
              <a:rPr lang="en-US" sz="2400" dirty="0" smtClean="0"/>
              <a:t>Mix many different techniques</a:t>
            </a:r>
          </a:p>
          <a:p>
            <a:pPr lvl="1"/>
            <a:r>
              <a:rPr lang="en-US" sz="2400" dirty="0" smtClean="0"/>
              <a:t>Use highly featured and flexible tools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solidFill>
                  <a:schemeClr val="bg1"/>
                </a:solidFill>
                <a:latin typeface="Arial" pitchFamily="34" charset="0"/>
                <a:cs typeface="Arial" pitchFamily="34" charset="0"/>
              </a:rPr>
              <a:t>Topics</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sz="2700" dirty="0" smtClean="0">
                <a:latin typeface="Arial" pitchFamily="34" charset="0"/>
                <a:cs typeface="Arial" pitchFamily="34" charset="0"/>
              </a:rPr>
              <a:t>Niklas Smedberg</a:t>
            </a:r>
            <a:endParaRPr lang="en-US" sz="27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Gore techniques</a:t>
            </a:r>
          </a:p>
          <a:p>
            <a:r>
              <a:rPr lang="en-US" sz="2400" dirty="0" smtClean="0">
                <a:solidFill>
                  <a:schemeClr val="bg1">
                    <a:lumMod val="50000"/>
                  </a:schemeClr>
                </a:solidFill>
                <a:latin typeface="Arial" pitchFamily="34" charset="0"/>
                <a:cs typeface="Arial" pitchFamily="34" charset="0"/>
              </a:rPr>
              <a:t>Blood techniques</a:t>
            </a:r>
          </a:p>
          <a:p>
            <a:r>
              <a:rPr lang="en-US" sz="2400" dirty="0" smtClean="0">
                <a:solidFill>
                  <a:schemeClr val="bg1">
                    <a:lumMod val="50000"/>
                  </a:schemeClr>
                </a:solidFill>
                <a:latin typeface="Arial" pitchFamily="34" charset="0"/>
                <a:cs typeface="Arial" pitchFamily="34" charset="0"/>
              </a:rPr>
              <a:t>Character lighting</a:t>
            </a:r>
          </a:p>
          <a:p>
            <a:r>
              <a:rPr lang="en-US" sz="2400" dirty="0" smtClean="0">
                <a:solidFill>
                  <a:schemeClr val="bg1">
                    <a:lumMod val="50000"/>
                  </a:schemeClr>
                </a:solidFill>
                <a:latin typeface="Arial" pitchFamily="34" charset="0"/>
                <a:cs typeface="Arial" pitchFamily="34" charset="0"/>
              </a:rPr>
              <a:t>Screen Space Ambient Occlusion optimizations</a:t>
            </a:r>
          </a:p>
          <a:p>
            <a:endParaRPr lang="en-US" sz="2400" dirty="0" smtClean="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Daniel Wright</a:t>
            </a:r>
            <a:endParaRPr lang="en-US" dirty="0"/>
          </a:p>
        </p:txBody>
      </p:sp>
      <p:sp>
        <p:nvSpPr>
          <p:cNvPr id="3" name="Content Placeholder 2"/>
          <p:cNvSpPr>
            <a:spLocks noGrp="1"/>
          </p:cNvSpPr>
          <p:nvPr>
            <p:ph idx="1"/>
          </p:nvPr>
        </p:nvSpPr>
        <p:spPr/>
        <p:txBody>
          <a:bodyPr>
            <a:normAutofit/>
          </a:bodyPr>
          <a:lstStyle/>
          <a:p>
            <a:r>
              <a:rPr lang="en-US" dirty="0" smtClean="0"/>
              <a:t>Joined Epic Games in 2006</a:t>
            </a:r>
          </a:p>
          <a:p>
            <a:r>
              <a:rPr lang="en-US" dirty="0" smtClean="0"/>
              <a:t>Huge graphics nerd</a:t>
            </a:r>
          </a:p>
          <a:p>
            <a:r>
              <a:rPr lang="en-US" dirty="0" smtClean="0"/>
              <a:t>Optimized graphics for Xbox 360, PS3 and PC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solidFill>
                  <a:schemeClr val="bg1"/>
                </a:solidFill>
                <a:latin typeface="Arial" pitchFamily="34" charset="0"/>
                <a:cs typeface="Arial" pitchFamily="34" charset="0"/>
              </a:rPr>
              <a:t>Topics</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sz="2700" dirty="0" smtClean="0">
                <a:latin typeface="Arial" pitchFamily="34" charset="0"/>
                <a:cs typeface="Arial" pitchFamily="34" charset="0"/>
              </a:rPr>
              <a:t>Daniel Wright</a:t>
            </a:r>
            <a:endParaRPr lang="en-US" sz="27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lumMod val="50000"/>
                  </a:schemeClr>
                </a:solidFill>
                <a:latin typeface="Arial" pitchFamily="34" charset="0"/>
                <a:cs typeface="Arial" pitchFamily="34" charset="0"/>
              </a:rPr>
              <a:t>Gore techniques</a:t>
            </a:r>
          </a:p>
          <a:p>
            <a:r>
              <a:rPr lang="en-US" sz="2400" dirty="0" smtClean="0">
                <a:solidFill>
                  <a:schemeClr val="bg1">
                    <a:lumMod val="50000"/>
                  </a:schemeClr>
                </a:solidFill>
                <a:latin typeface="Arial" pitchFamily="34" charset="0"/>
                <a:cs typeface="Arial" pitchFamily="34" charset="0"/>
              </a:rPr>
              <a:t>Blood techniques</a:t>
            </a:r>
            <a:endParaRPr lang="en-US" sz="24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Character lighting</a:t>
            </a:r>
          </a:p>
          <a:p>
            <a:r>
              <a:rPr lang="en-US" sz="2400" dirty="0" smtClean="0">
                <a:solidFill>
                  <a:schemeClr val="bg1">
                    <a:lumMod val="50000"/>
                  </a:schemeClr>
                </a:solidFill>
                <a:latin typeface="Arial" pitchFamily="34" charset="0"/>
                <a:cs typeface="Arial" pitchFamily="34" charset="0"/>
              </a:rPr>
              <a:t>Screen Space Ambient Occlusion optimizations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latin typeface="Arial" pitchFamily="34" charset="0"/>
                <a:cs typeface="Arial" pitchFamily="34" charset="0"/>
              </a:rPr>
              <a:t>Topics</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sz="2700" dirty="0" smtClean="0">
                <a:latin typeface="Arial" pitchFamily="34" charset="0"/>
                <a:cs typeface="Arial" pitchFamily="34" charset="0"/>
              </a:rPr>
              <a:t>Daniel Wright</a:t>
            </a:r>
            <a:endParaRPr lang="en-US" sz="27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lumMod val="50000"/>
                  </a:schemeClr>
                </a:solidFill>
                <a:latin typeface="Arial" pitchFamily="34" charset="0"/>
                <a:cs typeface="Arial" pitchFamily="34" charset="0"/>
              </a:rPr>
              <a:t>Gore techniques</a:t>
            </a:r>
          </a:p>
          <a:p>
            <a:r>
              <a:rPr lang="en-US" sz="2400" dirty="0" smtClean="0">
                <a:solidFill>
                  <a:schemeClr val="bg1">
                    <a:lumMod val="50000"/>
                  </a:schemeClr>
                </a:solidFill>
                <a:latin typeface="Arial" pitchFamily="34" charset="0"/>
                <a:cs typeface="Arial" pitchFamily="34" charset="0"/>
              </a:rPr>
              <a:t>Blood techniques</a:t>
            </a:r>
            <a:endParaRPr lang="en-US" sz="24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Character lighting</a:t>
            </a:r>
          </a:p>
          <a:p>
            <a:pPr lvl="1"/>
            <a:r>
              <a:rPr lang="en-US" sz="2000" dirty="0" smtClean="0">
                <a:solidFill>
                  <a:schemeClr val="bg1"/>
                </a:solidFill>
                <a:latin typeface="Arial" pitchFamily="34" charset="0"/>
                <a:cs typeface="Arial" pitchFamily="34" charset="0"/>
              </a:rPr>
              <a:t>Game lighting</a:t>
            </a:r>
          </a:p>
          <a:p>
            <a:pPr lvl="1"/>
            <a:r>
              <a:rPr lang="en-US" sz="2000" dirty="0" smtClean="0">
                <a:solidFill>
                  <a:schemeClr val="bg1"/>
                </a:solidFill>
                <a:latin typeface="Arial" pitchFamily="34" charset="0"/>
                <a:cs typeface="Arial" pitchFamily="34" charset="0"/>
              </a:rPr>
              <a:t>Shadows</a:t>
            </a:r>
          </a:p>
          <a:p>
            <a:pPr lvl="1"/>
            <a:r>
              <a:rPr lang="en-US" sz="2000" dirty="0" smtClean="0">
                <a:solidFill>
                  <a:schemeClr val="bg1"/>
                </a:solidFill>
                <a:latin typeface="Arial" pitchFamily="34" charset="0"/>
                <a:cs typeface="Arial" pitchFamily="34" charset="0"/>
              </a:rPr>
              <a:t>Cinematic lighting</a:t>
            </a:r>
          </a:p>
          <a:p>
            <a:r>
              <a:rPr lang="en-US" sz="2400" dirty="0" smtClean="0">
                <a:solidFill>
                  <a:schemeClr val="bg1">
                    <a:lumMod val="50000"/>
                  </a:schemeClr>
                </a:solidFill>
                <a:latin typeface="Arial" pitchFamily="34" charset="0"/>
                <a:cs typeface="Arial" pitchFamily="34" charset="0"/>
              </a:rPr>
              <a:t>Screen Space Ambient Occlusion optimizations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Game Character Lighting Goals</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Integrate closely with environment</a:t>
            </a:r>
          </a:p>
          <a:p>
            <a:r>
              <a:rPr lang="en-US" sz="2400" dirty="0" smtClean="0">
                <a:solidFill>
                  <a:schemeClr val="bg1"/>
                </a:solidFill>
                <a:latin typeface="Arial" pitchFamily="34" charset="0"/>
                <a:cs typeface="Arial" pitchFamily="34" charset="0"/>
              </a:rPr>
              <a:t>Minimal artist effort, should ‘just work’</a:t>
            </a:r>
          </a:p>
          <a:p>
            <a:r>
              <a:rPr lang="en-US" sz="2400" dirty="0">
                <a:solidFill>
                  <a:schemeClr val="bg1"/>
                </a:solidFill>
                <a:latin typeface="Arial" pitchFamily="34" charset="0"/>
                <a:cs typeface="Arial" pitchFamily="34" charset="0"/>
              </a:rPr>
              <a:t>U</a:t>
            </a:r>
            <a:r>
              <a:rPr lang="en-US" sz="2400" dirty="0" smtClean="0">
                <a:solidFill>
                  <a:schemeClr val="bg1"/>
                </a:solidFill>
                <a:latin typeface="Arial" pitchFamily="34" charset="0"/>
                <a:cs typeface="Arial" pitchFamily="34" charset="0"/>
              </a:rPr>
              <a:t>pper bound on shading cost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lockLightSourcesCropped.png"/>
          <p:cNvPicPr>
            <a:picLocks noChangeAspect="1"/>
          </p:cNvPicPr>
          <p:nvPr/>
        </p:nvPicPr>
        <p:blipFill>
          <a:blip r:embed="rId3"/>
          <a:stretch>
            <a:fillRect/>
          </a:stretch>
        </p:blipFill>
        <p:spPr>
          <a:xfrm>
            <a:off x="0" y="1600200"/>
            <a:ext cx="9144000" cy="5146651"/>
          </a:xfrm>
          <a:prstGeom prst="rect">
            <a:avLst/>
          </a:prstGeom>
        </p:spPr>
      </p:pic>
      <p:sp>
        <p:nvSpPr>
          <p:cNvPr id="2" name="Title 1"/>
          <p:cNvSpPr>
            <a:spLocks noGrp="1"/>
          </p:cNvSpPr>
          <p:nvPr>
            <p:ph type="title"/>
          </p:nvPr>
        </p:nvSpPr>
        <p:spPr>
          <a:xfrm>
            <a:off x="457200" y="274638"/>
            <a:ext cx="8229600" cy="944562"/>
          </a:xfrm>
        </p:spPr>
        <p:txBody>
          <a:bodyPr>
            <a:normAutofit/>
          </a:bodyPr>
          <a:lstStyle/>
          <a:p>
            <a:r>
              <a:rPr lang="en-US" sz="3600" dirty="0" smtClean="0">
                <a:solidFill>
                  <a:schemeClr val="bg1"/>
                </a:solidFill>
                <a:latin typeface="Arial" pitchFamily="34" charset="0"/>
                <a:cs typeface="Arial" pitchFamily="34" charset="0"/>
              </a:rPr>
              <a:t>Background</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3000"/>
            <a:ext cx="8229600" cy="609600"/>
          </a:xfrm>
        </p:spPr>
        <p:txBody>
          <a:bodyPr>
            <a:normAutofit/>
          </a:bodyPr>
          <a:lstStyle/>
          <a:p>
            <a:r>
              <a:rPr lang="en-US" sz="2000" dirty="0" smtClean="0">
                <a:solidFill>
                  <a:schemeClr val="bg1"/>
                </a:solidFill>
                <a:latin typeface="Arial" pitchFamily="34" charset="0"/>
                <a:cs typeface="Arial" pitchFamily="34" charset="0"/>
              </a:rPr>
              <a:t>Hundreds of static local light sources in Gears of War 2 levels</a:t>
            </a:r>
          </a:p>
          <a:p>
            <a:pPr>
              <a:buNone/>
            </a:pPr>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lockLightSourcesCropped.png"/>
          <p:cNvPicPr>
            <a:picLocks noChangeAspect="1"/>
          </p:cNvPicPr>
          <p:nvPr/>
        </p:nvPicPr>
        <p:blipFill>
          <a:blip r:embed="rId3"/>
          <a:stretch>
            <a:fillRect/>
          </a:stretch>
        </p:blipFill>
        <p:spPr>
          <a:xfrm>
            <a:off x="0" y="1608252"/>
            <a:ext cx="9144000" cy="5130547"/>
          </a:xfrm>
          <a:prstGeom prst="rect">
            <a:avLst/>
          </a:prstGeom>
        </p:spPr>
      </p:pic>
      <p:sp>
        <p:nvSpPr>
          <p:cNvPr id="2" name="Title 1"/>
          <p:cNvSpPr>
            <a:spLocks noGrp="1"/>
          </p:cNvSpPr>
          <p:nvPr>
            <p:ph type="title"/>
          </p:nvPr>
        </p:nvSpPr>
        <p:spPr>
          <a:xfrm>
            <a:off x="457200" y="274638"/>
            <a:ext cx="8229600" cy="944562"/>
          </a:xfrm>
        </p:spPr>
        <p:txBody>
          <a:bodyPr>
            <a:normAutofit/>
          </a:bodyPr>
          <a:lstStyle/>
          <a:p>
            <a:r>
              <a:rPr lang="en-US" sz="3600" dirty="0" smtClean="0">
                <a:solidFill>
                  <a:schemeClr val="bg1"/>
                </a:solidFill>
                <a:latin typeface="Arial" pitchFamily="34" charset="0"/>
                <a:cs typeface="Arial" pitchFamily="34" charset="0"/>
              </a:rPr>
              <a:t>Background</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3000"/>
            <a:ext cx="8229600" cy="609600"/>
          </a:xfrm>
        </p:spPr>
        <p:txBody>
          <a:bodyPr>
            <a:normAutofit/>
          </a:bodyPr>
          <a:lstStyle/>
          <a:p>
            <a:r>
              <a:rPr lang="en-US" sz="2000" dirty="0" smtClean="0">
                <a:solidFill>
                  <a:schemeClr val="bg1"/>
                </a:solidFill>
                <a:latin typeface="Arial" pitchFamily="34" charset="0"/>
                <a:cs typeface="Arial" pitchFamily="34" charset="0"/>
              </a:rPr>
              <a:t>Hundreds of static local light sources in Gears of War 2 levels</a:t>
            </a:r>
          </a:p>
          <a:p>
            <a:pPr>
              <a:buNone/>
            </a:pPr>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lockLightSourcesCropped.png"/>
          <p:cNvPicPr>
            <a:picLocks noChangeAspect="1"/>
          </p:cNvPicPr>
          <p:nvPr/>
        </p:nvPicPr>
        <p:blipFill>
          <a:blip r:embed="rId3"/>
          <a:stretch>
            <a:fillRect/>
          </a:stretch>
        </p:blipFill>
        <p:spPr>
          <a:xfrm>
            <a:off x="0" y="1600200"/>
            <a:ext cx="9144000" cy="5139108"/>
          </a:xfrm>
          <a:prstGeom prst="rect">
            <a:avLst/>
          </a:prstGeom>
        </p:spPr>
      </p:pic>
      <p:sp>
        <p:nvSpPr>
          <p:cNvPr id="2" name="Title 1"/>
          <p:cNvSpPr>
            <a:spLocks noGrp="1"/>
          </p:cNvSpPr>
          <p:nvPr>
            <p:ph type="title"/>
          </p:nvPr>
        </p:nvSpPr>
        <p:spPr>
          <a:xfrm>
            <a:off x="457200" y="274638"/>
            <a:ext cx="8229600" cy="944562"/>
          </a:xfrm>
        </p:spPr>
        <p:txBody>
          <a:bodyPr>
            <a:normAutofit/>
          </a:bodyPr>
          <a:lstStyle/>
          <a:p>
            <a:r>
              <a:rPr lang="en-US" sz="3600" dirty="0" smtClean="0">
                <a:solidFill>
                  <a:schemeClr val="bg1"/>
                </a:solidFill>
                <a:latin typeface="Arial" pitchFamily="34" charset="0"/>
                <a:cs typeface="Arial" pitchFamily="34" charset="0"/>
              </a:rPr>
              <a:t>Background</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3000"/>
            <a:ext cx="8229600" cy="4525963"/>
          </a:xfrm>
        </p:spPr>
        <p:txBody>
          <a:bodyPr>
            <a:normAutofit/>
          </a:bodyPr>
          <a:lstStyle/>
          <a:p>
            <a:pPr lvl="1"/>
            <a:r>
              <a:rPr lang="en-US" sz="2400" dirty="0" smtClean="0">
                <a:solidFill>
                  <a:schemeClr val="bg1"/>
                </a:solidFill>
                <a:latin typeface="Arial" pitchFamily="34" charset="0"/>
                <a:cs typeface="Arial" pitchFamily="34" charset="0"/>
              </a:rPr>
              <a:t>Some of these are dominant light sources</a:t>
            </a:r>
          </a:p>
          <a:p>
            <a:pPr>
              <a:buNone/>
            </a:pPr>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lockLightSourcesCropped.png"/>
          <p:cNvPicPr>
            <a:picLocks noChangeAspect="1"/>
          </p:cNvPicPr>
          <p:nvPr/>
        </p:nvPicPr>
        <p:blipFill>
          <a:blip r:embed="rId3"/>
          <a:stretch>
            <a:fillRect/>
          </a:stretch>
        </p:blipFill>
        <p:spPr>
          <a:xfrm>
            <a:off x="0" y="1600200"/>
            <a:ext cx="9144000" cy="5174240"/>
          </a:xfrm>
          <a:prstGeom prst="rect">
            <a:avLst/>
          </a:prstGeom>
        </p:spPr>
      </p:pic>
      <p:sp>
        <p:nvSpPr>
          <p:cNvPr id="2" name="Title 1"/>
          <p:cNvSpPr>
            <a:spLocks noGrp="1"/>
          </p:cNvSpPr>
          <p:nvPr>
            <p:ph type="title"/>
          </p:nvPr>
        </p:nvSpPr>
        <p:spPr>
          <a:xfrm>
            <a:off x="457200" y="274638"/>
            <a:ext cx="8229600" cy="944562"/>
          </a:xfrm>
        </p:spPr>
        <p:txBody>
          <a:bodyPr>
            <a:normAutofit/>
          </a:bodyPr>
          <a:lstStyle/>
          <a:p>
            <a:r>
              <a:rPr lang="en-US" sz="3600" dirty="0" smtClean="0">
                <a:solidFill>
                  <a:schemeClr val="bg1"/>
                </a:solidFill>
                <a:latin typeface="Arial" pitchFamily="34" charset="0"/>
                <a:cs typeface="Arial" pitchFamily="34" charset="0"/>
              </a:rPr>
              <a:t>Background</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143000"/>
            <a:ext cx="8229600" cy="4525963"/>
          </a:xfrm>
        </p:spPr>
        <p:txBody>
          <a:bodyPr>
            <a:normAutofit/>
          </a:bodyPr>
          <a:lstStyle/>
          <a:p>
            <a:pPr lvl="1"/>
            <a:r>
              <a:rPr lang="en-US" sz="2400" dirty="0" smtClean="0">
                <a:latin typeface="Arial" pitchFamily="34" charset="0"/>
                <a:cs typeface="Arial" pitchFamily="34" charset="0"/>
              </a:rPr>
              <a:t>The rest are fill (bounce) lights</a:t>
            </a:r>
          </a:p>
          <a:p>
            <a:pPr>
              <a:buNone/>
            </a:pPr>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Background</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Hundreds of static local light sources in Gears of War 2 levels</a:t>
            </a:r>
          </a:p>
          <a:p>
            <a:r>
              <a:rPr lang="en-US" sz="2400" dirty="0" smtClean="0">
                <a:solidFill>
                  <a:schemeClr val="bg1"/>
                </a:solidFill>
                <a:latin typeface="Arial" pitchFamily="34" charset="0"/>
                <a:cs typeface="Arial" pitchFamily="34" charset="0"/>
              </a:rPr>
              <a:t>Too many to light the character dynamically with all of them!</a:t>
            </a:r>
          </a:p>
          <a:p>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Introducing the Light Environment</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A Light Environment consists of:</a:t>
            </a:r>
          </a:p>
          <a:p>
            <a:pPr lvl="1"/>
            <a:r>
              <a:rPr lang="en-US" sz="2000" dirty="0" smtClean="0">
                <a:solidFill>
                  <a:schemeClr val="bg1"/>
                </a:solidFill>
                <a:latin typeface="Arial" pitchFamily="34" charset="0"/>
                <a:cs typeface="Arial" pitchFamily="34" charset="0"/>
              </a:rPr>
              <a:t>The incident lighting for the object it is responsible for lighting</a:t>
            </a:r>
          </a:p>
          <a:p>
            <a:pPr lvl="1"/>
            <a:r>
              <a:rPr lang="en-US" sz="2000" dirty="0" smtClean="0">
                <a:solidFill>
                  <a:schemeClr val="bg1"/>
                </a:solidFill>
                <a:latin typeface="Arial" pitchFamily="34" charset="0"/>
                <a:cs typeface="Arial" pitchFamily="34" charset="0"/>
              </a:rPr>
              <a:t>Update and apply logic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219200"/>
            <a:ext cx="9144000" cy="4343399"/>
          </a:xfrm>
          <a:solidFill>
            <a:srgbClr val="25AC00"/>
          </a:solidFill>
        </p:spPr>
        <p:txBody>
          <a:bodyPr>
            <a:normAutofit/>
          </a:bodyPr>
          <a:lstStyle/>
          <a:p>
            <a:pPr algn="ctr">
              <a:buNone/>
            </a:pPr>
            <a:endPar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endParaRPr>
          </a:p>
          <a:p>
            <a:pPr algn="ctr">
              <a:buNone/>
            </a:pPr>
            <a:endPar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endParaRPr>
          </a:p>
          <a:p>
            <a:pPr algn="ctr">
              <a:buNone/>
            </a:pPr>
            <a:endPar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endParaRPr>
          </a:p>
          <a:p>
            <a:pPr algn="ctr">
              <a:buNone/>
            </a:pPr>
            <a:r>
              <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rPr>
              <a:t>THE FOLLOWING </a:t>
            </a:r>
            <a:r>
              <a:rPr lang="en-US" sz="2400" b="1" spc="10" dirty="0" smtClean="0">
                <a:solidFill>
                  <a:schemeClr val="bg1"/>
                </a:solidFill>
                <a:effectLst>
                  <a:outerShdw blurRad="63500" dist="63500" dir="3000000" algn="ctr" rotWithShape="0">
                    <a:srgbClr val="000000"/>
                  </a:outerShdw>
                </a:effectLst>
                <a:latin typeface="Arial Black" pitchFamily="34" charset="0"/>
                <a:cs typeface="Arial" pitchFamily="34" charset="0"/>
              </a:rPr>
              <a:t>PRESENTATION</a:t>
            </a:r>
            <a:r>
              <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rPr>
              <a:t> HAS </a:t>
            </a:r>
            <a:r>
              <a:rPr lang="en-US" sz="2400" b="1" spc="10" dirty="0" smtClean="0">
                <a:solidFill>
                  <a:schemeClr val="bg1"/>
                </a:solidFill>
                <a:effectLst>
                  <a:outerShdw blurRad="63500" dist="63500" dir="3000000" algn="ctr" rotWithShape="0">
                    <a:srgbClr val="000000"/>
                  </a:outerShdw>
                </a:effectLst>
                <a:latin typeface="Arial Black" pitchFamily="34" charset="0"/>
                <a:cs typeface="Arial" pitchFamily="34" charset="0"/>
              </a:rPr>
              <a:t>NOT</a:t>
            </a:r>
            <a:r>
              <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rPr>
              <a:t> BEEN RATED FOR</a:t>
            </a:r>
          </a:p>
          <a:p>
            <a:pPr algn="ctr">
              <a:buNone/>
            </a:pPr>
            <a:endPar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endParaRPr>
          </a:p>
          <a:p>
            <a:pPr algn="ctr">
              <a:buNone/>
            </a:pPr>
            <a:r>
              <a:rPr lang="en-US" sz="2400" b="1" spc="10" dirty="0" smtClean="0">
                <a:solidFill>
                  <a:schemeClr val="bg1"/>
                </a:solidFill>
                <a:effectLst>
                  <a:outerShdw blurRad="63500" dist="63500" dir="3000000" algn="ctr" rotWithShape="0">
                    <a:srgbClr val="000000"/>
                  </a:outerShdw>
                </a:effectLst>
                <a:latin typeface="Arial Black" pitchFamily="34" charset="0"/>
                <a:cs typeface="Arial" pitchFamily="34" charset="0"/>
              </a:rPr>
              <a:t>ALL AUDIENCES</a:t>
            </a:r>
          </a:p>
          <a:p>
            <a:pPr algn="ctr">
              <a:buNone/>
            </a:pPr>
            <a:endPar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endParaRPr>
          </a:p>
          <a:p>
            <a:pPr algn="ctr">
              <a:buNone/>
            </a:pPr>
            <a:endPar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endParaRPr>
          </a:p>
          <a:p>
            <a:pPr algn="ctr">
              <a:buNone/>
            </a:pPr>
            <a:r>
              <a:rPr lang="en-US" sz="1800" b="1" spc="10" dirty="0" smtClean="0">
                <a:solidFill>
                  <a:schemeClr val="bg1"/>
                </a:solidFill>
                <a:effectLst>
                  <a:outerShdw blurRad="63500" dist="63500" dir="3000000" algn="ctr" rotWithShape="0">
                    <a:srgbClr val="000000"/>
                  </a:outerShdw>
                </a:effectLst>
                <a:latin typeface="Arial" pitchFamily="34" charset="0"/>
                <a:cs typeface="Arial" pitchFamily="34" charset="0"/>
              </a:rPr>
              <a:t>VIEWER DISCRETION IS ADVISED</a:t>
            </a:r>
          </a:p>
          <a:p>
            <a:pPr algn="ctr"/>
            <a:endParaRPr lang="en-US" sz="1800" b="1" spc="10" dirty="0">
              <a:effectLst>
                <a:outerShdw blurRad="63500" dist="63500" dir="3000000" algn="ctr" rotWithShape="0">
                  <a:srgbClr val="000000"/>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Incident Lighting Representation</a:t>
            </a:r>
            <a:endParaRPr lang="en-US" sz="3600" dirty="0">
              <a:solidFill>
                <a:schemeClr val="bg1"/>
              </a:solidFill>
              <a:latin typeface="Arial" pitchFamily="34" charset="0"/>
              <a:cs typeface="Arial" pitchFamily="34" charset="0"/>
            </a:endParaRPr>
          </a:p>
        </p:txBody>
      </p:sp>
      <p:pic>
        <p:nvPicPr>
          <p:cNvPr id="4" name="Picture 3" descr="SHLightSphere.png"/>
          <p:cNvPicPr>
            <a:picLocks noChangeAspect="1"/>
          </p:cNvPicPr>
          <p:nvPr/>
        </p:nvPicPr>
        <p:blipFill>
          <a:blip r:embed="rId3"/>
          <a:stretch>
            <a:fillRect/>
          </a:stretch>
        </p:blipFill>
        <p:spPr>
          <a:xfrm>
            <a:off x="609599" y="2286000"/>
            <a:ext cx="7894491" cy="3657600"/>
          </a:xfrm>
          <a:prstGeom prst="rect">
            <a:avLst/>
          </a:prstGeom>
        </p:spPr>
      </p:pic>
      <p:sp>
        <p:nvSpPr>
          <p:cNvPr id="6" name="TextBox 5"/>
          <p:cNvSpPr txBox="1"/>
          <p:nvPr/>
        </p:nvSpPr>
        <p:spPr>
          <a:xfrm>
            <a:off x="1295400" y="5943600"/>
            <a:ext cx="6858000" cy="338554"/>
          </a:xfrm>
          <a:prstGeom prst="rect">
            <a:avLst/>
          </a:prstGeom>
          <a:noFill/>
        </p:spPr>
        <p:txBody>
          <a:bodyPr wrap="square" rtlCol="0">
            <a:spAutoFit/>
          </a:bodyPr>
          <a:lstStyle/>
          <a:p>
            <a:r>
              <a:rPr lang="en-US" sz="1600" dirty="0" smtClean="0">
                <a:solidFill>
                  <a:schemeClr val="bg1"/>
                </a:solidFill>
                <a:latin typeface="Arial" pitchFamily="34" charset="0"/>
                <a:cs typeface="Arial" pitchFamily="34" charset="0"/>
              </a:rPr>
              <a:t>Incident lighting stored in a spherical harmonic basis for two lights</a:t>
            </a:r>
            <a:endParaRPr lang="en-US" sz="1600" dirty="0">
              <a:solidFill>
                <a:schemeClr val="bg1"/>
              </a:solidFill>
              <a:latin typeface="Arial" pitchFamily="34" charset="0"/>
              <a:cs typeface="Arial" pitchFamily="34" charset="0"/>
            </a:endParaRPr>
          </a:p>
        </p:txBody>
      </p:sp>
      <p:sp>
        <p:nvSpPr>
          <p:cNvPr id="7" name="Content Placeholder 2"/>
          <p:cNvSpPr>
            <a:spLocks noGrp="1"/>
          </p:cNvSpPr>
          <p:nvPr>
            <p:ph idx="1"/>
          </p:nvPr>
        </p:nvSpPr>
        <p:spPr>
          <a:xfrm>
            <a:off x="457200" y="1371601"/>
            <a:ext cx="8153400" cy="1295400"/>
          </a:xfrm>
        </p:spPr>
        <p:txBody>
          <a:bodyPr>
            <a:normAutofit/>
          </a:bodyPr>
          <a:lstStyle/>
          <a:p>
            <a:r>
              <a:rPr lang="en-US" sz="2000" dirty="0" smtClean="0">
                <a:solidFill>
                  <a:schemeClr val="bg1"/>
                </a:solidFill>
                <a:latin typeface="Arial" pitchFamily="34" charset="0"/>
                <a:cs typeface="Arial" pitchFamily="34" charset="0"/>
              </a:rPr>
              <a:t>Used a Spherical Harmonic basis</a:t>
            </a:r>
          </a:p>
          <a:p>
            <a:r>
              <a:rPr lang="en-US" sz="2000" dirty="0" smtClean="0">
                <a:latin typeface="Arial" pitchFamily="34" charset="0"/>
                <a:cs typeface="Arial" pitchFamily="34" charset="0"/>
              </a:rPr>
              <a:t>9</a:t>
            </a:r>
            <a:r>
              <a:rPr lang="en-US" sz="2000" dirty="0" smtClean="0">
                <a:solidFill>
                  <a:schemeClr val="bg1"/>
                </a:solidFill>
                <a:latin typeface="Arial" pitchFamily="34" charset="0"/>
                <a:cs typeface="Arial" pitchFamily="34" charset="0"/>
              </a:rPr>
              <a:t> coefficients</a:t>
            </a:r>
          </a:p>
          <a:p>
            <a:endParaRPr lang="en-US" sz="20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Creating the Light Environment</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Dynamically composite relevant lights into the spherical harmonic basis unique for each character</a:t>
            </a:r>
          </a:p>
          <a:p>
            <a:r>
              <a:rPr lang="en-US" sz="2400" dirty="0" smtClean="0">
                <a:solidFill>
                  <a:schemeClr val="bg1"/>
                </a:solidFill>
                <a:latin typeface="Arial" pitchFamily="34" charset="0"/>
                <a:cs typeface="Arial" pitchFamily="34" charset="0"/>
              </a:rPr>
              <a:t>Light visibility determined with ray traces</a:t>
            </a:r>
          </a:p>
          <a:p>
            <a:r>
              <a:rPr lang="en-US" sz="2400" dirty="0" smtClean="0">
                <a:solidFill>
                  <a:schemeClr val="bg1"/>
                </a:solidFill>
                <a:latin typeface="Arial" pitchFamily="34" charset="0"/>
                <a:cs typeface="Arial" pitchFamily="34" charset="0"/>
              </a:rPr>
              <a:t>Separate static and dynamic environments</a:t>
            </a:r>
          </a:p>
          <a:p>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Creating the Light Environment</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Static lights go into the static environment</a:t>
            </a:r>
          </a:p>
          <a:p>
            <a:r>
              <a:rPr lang="en-US" sz="2400" dirty="0" smtClean="0">
                <a:solidFill>
                  <a:schemeClr val="bg1"/>
                </a:solidFill>
                <a:latin typeface="Arial" pitchFamily="34" charset="0"/>
                <a:cs typeface="Arial" pitchFamily="34" charset="0"/>
              </a:rPr>
              <a:t>For the static environment:</a:t>
            </a:r>
          </a:p>
          <a:p>
            <a:pPr lvl="1"/>
            <a:r>
              <a:rPr lang="en-US" sz="2000" dirty="0" smtClean="0">
                <a:solidFill>
                  <a:schemeClr val="bg1"/>
                </a:solidFill>
                <a:latin typeface="Arial" pitchFamily="34" charset="0"/>
                <a:cs typeface="Arial" pitchFamily="34" charset="0"/>
              </a:rPr>
              <a:t>Update cost is spread across multiple frames</a:t>
            </a:r>
          </a:p>
          <a:p>
            <a:pPr lvl="1"/>
            <a:r>
              <a:rPr lang="en-US" sz="2000" dirty="0" smtClean="0">
                <a:solidFill>
                  <a:schemeClr val="bg1"/>
                </a:solidFill>
                <a:latin typeface="Arial" pitchFamily="34" charset="0"/>
                <a:cs typeface="Arial" pitchFamily="34" charset="0"/>
              </a:rPr>
              <a:t>Update rate is determined by visibility, distance to the viewer, and object importance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Creating the Light Environment</a:t>
            </a:r>
            <a:endParaRPr lang="en-US" sz="3600" dirty="0">
              <a:solidFill>
                <a:schemeClr val="bg1"/>
              </a:solidFill>
              <a:latin typeface="Arial" pitchFamily="34" charset="0"/>
              <a:cs typeface="Arial" pitchFamily="34" charset="0"/>
            </a:endParaRPr>
          </a:p>
        </p:txBody>
      </p:sp>
      <p:sp>
        <p:nvSpPr>
          <p:cNvPr id="4" name="Rounded Rectangle 3"/>
          <p:cNvSpPr/>
          <p:nvPr/>
        </p:nvSpPr>
        <p:spPr>
          <a:xfrm>
            <a:off x="228600" y="3733800"/>
            <a:ext cx="2590800" cy="914400"/>
          </a:xfrm>
          <a:prstGeom prst="roundRect">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Incident lighting from static lights calculated</a:t>
            </a:r>
            <a:endParaRPr lang="en-US" dirty="0"/>
          </a:p>
        </p:txBody>
      </p:sp>
      <p:sp>
        <p:nvSpPr>
          <p:cNvPr id="5" name="TextBox 4"/>
          <p:cNvSpPr txBox="1"/>
          <p:nvPr/>
        </p:nvSpPr>
        <p:spPr>
          <a:xfrm>
            <a:off x="304800" y="3200400"/>
            <a:ext cx="2362200" cy="369332"/>
          </a:xfrm>
          <a:prstGeom prst="rect">
            <a:avLst/>
          </a:prstGeom>
          <a:noFill/>
        </p:spPr>
        <p:txBody>
          <a:bodyPr wrap="square" rtlCol="0">
            <a:spAutoFit/>
          </a:bodyPr>
          <a:lstStyle/>
          <a:p>
            <a:r>
              <a:rPr lang="en-US" dirty="0" smtClean="0">
                <a:solidFill>
                  <a:schemeClr val="bg1"/>
                </a:solidFill>
              </a:rPr>
              <a:t>Every static update</a:t>
            </a:r>
            <a:endParaRPr lang="en-US" dirty="0">
              <a:solidFill>
                <a:schemeClr val="bg1"/>
              </a:solidFill>
            </a:endParaRPr>
          </a:p>
        </p:txBody>
      </p:sp>
      <p:sp>
        <p:nvSpPr>
          <p:cNvPr id="6" name="TextBox 5"/>
          <p:cNvSpPr txBox="1"/>
          <p:nvPr/>
        </p:nvSpPr>
        <p:spPr>
          <a:xfrm>
            <a:off x="3886200" y="2057400"/>
            <a:ext cx="2362200" cy="369332"/>
          </a:xfrm>
          <a:prstGeom prst="rect">
            <a:avLst/>
          </a:prstGeom>
          <a:noFill/>
        </p:spPr>
        <p:txBody>
          <a:bodyPr wrap="square" rtlCol="0">
            <a:spAutoFit/>
          </a:bodyPr>
          <a:lstStyle/>
          <a:p>
            <a:r>
              <a:rPr lang="en-US" dirty="0" smtClean="0">
                <a:solidFill>
                  <a:schemeClr val="bg1"/>
                </a:solidFill>
              </a:rPr>
              <a:t>Every frame</a:t>
            </a:r>
            <a:endParaRPr lang="en-US" dirty="0">
              <a:solidFill>
                <a:schemeClr val="bg1"/>
              </a:solidFill>
            </a:endParaRPr>
          </a:p>
        </p:txBody>
      </p:sp>
      <p:sp>
        <p:nvSpPr>
          <p:cNvPr id="7" name="Rounded Rectangle 6"/>
          <p:cNvSpPr/>
          <p:nvPr/>
        </p:nvSpPr>
        <p:spPr>
          <a:xfrm>
            <a:off x="3276600" y="2667000"/>
            <a:ext cx="2667000" cy="990600"/>
          </a:xfrm>
          <a:prstGeom prst="roundRect">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Incident lighting from dynamic lights calculated</a:t>
            </a:r>
            <a:endParaRPr lang="en-US" dirty="0"/>
          </a:p>
        </p:txBody>
      </p:sp>
      <p:sp>
        <p:nvSpPr>
          <p:cNvPr id="8" name="Rounded Rectangle 7"/>
          <p:cNvSpPr/>
          <p:nvPr/>
        </p:nvSpPr>
        <p:spPr>
          <a:xfrm>
            <a:off x="3581400" y="4495800"/>
            <a:ext cx="2133600" cy="914400"/>
          </a:xfrm>
          <a:prstGeom prst="roundRect">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Static environment interpolated</a:t>
            </a:r>
            <a:endParaRPr lang="en-US" dirty="0"/>
          </a:p>
        </p:txBody>
      </p:sp>
      <p:sp>
        <p:nvSpPr>
          <p:cNvPr id="9" name="Rounded Rectangle 8"/>
          <p:cNvSpPr/>
          <p:nvPr/>
        </p:nvSpPr>
        <p:spPr>
          <a:xfrm>
            <a:off x="6934200" y="3581400"/>
            <a:ext cx="1828800" cy="990600"/>
          </a:xfrm>
          <a:prstGeom prst="roundRect">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Final Representation</a:t>
            </a:r>
            <a:endParaRPr lang="en-US" dirty="0"/>
          </a:p>
        </p:txBody>
      </p:sp>
      <p:cxnSp>
        <p:nvCxnSpPr>
          <p:cNvPr id="10" name="Curved Connector 9"/>
          <p:cNvCxnSpPr>
            <a:stCxn id="4" idx="3"/>
            <a:endCxn id="7" idx="1"/>
          </p:cNvCxnSpPr>
          <p:nvPr/>
        </p:nvCxnSpPr>
        <p:spPr>
          <a:xfrm flipV="1">
            <a:off x="2819400" y="3162300"/>
            <a:ext cx="457200" cy="10287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3"/>
            <a:endCxn id="8" idx="1"/>
          </p:cNvCxnSpPr>
          <p:nvPr/>
        </p:nvCxnSpPr>
        <p:spPr>
          <a:xfrm>
            <a:off x="2819400" y="4191000"/>
            <a:ext cx="762000" cy="7620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7" idx="3"/>
            <a:endCxn id="9" idx="1"/>
          </p:cNvCxnSpPr>
          <p:nvPr/>
        </p:nvCxnSpPr>
        <p:spPr>
          <a:xfrm>
            <a:off x="5943600" y="3162300"/>
            <a:ext cx="990600" cy="9144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8" idx="3"/>
            <a:endCxn id="9" idx="1"/>
          </p:cNvCxnSpPr>
          <p:nvPr/>
        </p:nvCxnSpPr>
        <p:spPr>
          <a:xfrm flipV="1">
            <a:off x="5715000" y="4076700"/>
            <a:ext cx="1219200" cy="8763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Applying the Light Environment</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371600"/>
            <a:ext cx="8229600" cy="4525963"/>
          </a:xfrm>
        </p:spPr>
        <p:txBody>
          <a:bodyPr>
            <a:normAutofit/>
          </a:bodyPr>
          <a:lstStyle/>
          <a:p>
            <a:r>
              <a:rPr lang="en-US" sz="2400" dirty="0" smtClean="0">
                <a:solidFill>
                  <a:schemeClr val="bg1"/>
                </a:solidFill>
                <a:latin typeface="Arial" pitchFamily="34" charset="0"/>
                <a:cs typeface="Arial" pitchFamily="34" charset="0"/>
              </a:rPr>
              <a:t>Directional light for dominant direction</a:t>
            </a:r>
          </a:p>
        </p:txBody>
      </p:sp>
      <p:pic>
        <p:nvPicPr>
          <p:cNvPr id="4" name="Picture 3" descr="DirectionalLight.png"/>
          <p:cNvPicPr>
            <a:picLocks noChangeAspect="1"/>
          </p:cNvPicPr>
          <p:nvPr/>
        </p:nvPicPr>
        <p:blipFill>
          <a:blip r:embed="rId3"/>
          <a:stretch>
            <a:fillRect/>
          </a:stretch>
        </p:blipFill>
        <p:spPr>
          <a:xfrm>
            <a:off x="1600200" y="1828800"/>
            <a:ext cx="5472972" cy="4876799"/>
          </a:xfrm>
          <a:prstGeom prst="rect">
            <a:avLst/>
          </a:prstGeom>
        </p:spPr>
      </p:pic>
      <p:sp>
        <p:nvSpPr>
          <p:cNvPr id="5" name="TextBox 4"/>
          <p:cNvSpPr txBox="1"/>
          <p:nvPr/>
        </p:nvSpPr>
        <p:spPr>
          <a:xfrm>
            <a:off x="5638800" y="2057400"/>
            <a:ext cx="2238690" cy="369332"/>
          </a:xfrm>
          <a:prstGeom prst="rect">
            <a:avLst/>
          </a:prstGeom>
          <a:noFill/>
        </p:spPr>
        <p:txBody>
          <a:bodyPr wrap="none" rtlCol="0">
            <a:spAutoFit/>
          </a:bodyPr>
          <a:lstStyle/>
          <a:p>
            <a:r>
              <a:rPr lang="en-US" dirty="0" smtClean="0">
                <a:solidFill>
                  <a:schemeClr val="bg1"/>
                </a:solidFill>
              </a:rPr>
              <a:t>Virtual dominant light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Applying the Light Environment</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Dual-Hemisphere light for remaining environment</a:t>
            </a:r>
          </a:p>
          <a:p>
            <a:r>
              <a:rPr lang="en-US" sz="2400" dirty="0" smtClean="0">
                <a:solidFill>
                  <a:schemeClr val="bg1"/>
                </a:solidFill>
                <a:latin typeface="Arial" pitchFamily="34" charset="0"/>
                <a:cs typeface="Arial" pitchFamily="34" charset="0"/>
              </a:rPr>
              <a:t>Medium quality</a:t>
            </a:r>
          </a:p>
        </p:txBody>
      </p:sp>
      <p:pic>
        <p:nvPicPr>
          <p:cNvPr id="4" name="Picture 3" descr="DualHemisphere.png"/>
          <p:cNvPicPr>
            <a:picLocks noChangeAspect="1"/>
          </p:cNvPicPr>
          <p:nvPr/>
        </p:nvPicPr>
        <p:blipFill>
          <a:blip r:embed="rId4"/>
          <a:stretch>
            <a:fillRect/>
          </a:stretch>
        </p:blipFill>
        <p:spPr>
          <a:xfrm>
            <a:off x="2514600" y="2438400"/>
            <a:ext cx="2422090" cy="4114800"/>
          </a:xfrm>
          <a:prstGeom prst="rect">
            <a:avLst/>
          </a:prstGeom>
        </p:spPr>
      </p:pic>
      <p:pic>
        <p:nvPicPr>
          <p:cNvPr id="5" name="Picture 4" descr="DirectionalLightTall.png"/>
          <p:cNvPicPr>
            <a:picLocks noChangeAspect="1"/>
          </p:cNvPicPr>
          <p:nvPr/>
        </p:nvPicPr>
        <p:blipFill>
          <a:blip r:embed="rId5"/>
          <a:stretch>
            <a:fillRect/>
          </a:stretch>
        </p:blipFill>
        <p:spPr>
          <a:xfrm>
            <a:off x="304800" y="2438400"/>
            <a:ext cx="2323759" cy="4114800"/>
          </a:xfrm>
          <a:prstGeom prst="rect">
            <a:avLst/>
          </a:prstGeom>
        </p:spPr>
      </p:pic>
      <p:pic>
        <p:nvPicPr>
          <p:cNvPr id="7" name="Picture 6" descr="DirectionalAndDualHemisphere.png"/>
          <p:cNvPicPr>
            <a:picLocks noChangeAspect="1"/>
          </p:cNvPicPr>
          <p:nvPr/>
        </p:nvPicPr>
        <p:blipFill>
          <a:blip r:embed="rId6"/>
          <a:stretch>
            <a:fillRect/>
          </a:stretch>
        </p:blipFill>
        <p:spPr>
          <a:xfrm>
            <a:off x="4876800" y="2133600"/>
            <a:ext cx="3699770" cy="4419600"/>
          </a:xfrm>
          <a:prstGeom prst="rect">
            <a:avLst/>
          </a:prstGeom>
        </p:spPr>
      </p:pic>
      <p:sp>
        <p:nvSpPr>
          <p:cNvPr id="8" name="TextBox 7"/>
          <p:cNvSpPr txBox="1"/>
          <p:nvPr/>
        </p:nvSpPr>
        <p:spPr>
          <a:xfrm>
            <a:off x="2667000" y="6211669"/>
            <a:ext cx="2057400" cy="646331"/>
          </a:xfrm>
          <a:prstGeom prst="rect">
            <a:avLst/>
          </a:prstGeom>
          <a:noFill/>
        </p:spPr>
        <p:txBody>
          <a:bodyPr wrap="square" rtlCol="0">
            <a:spAutoFit/>
          </a:bodyPr>
          <a:lstStyle/>
          <a:p>
            <a:pPr algn="ctr"/>
            <a:r>
              <a:rPr lang="en-US" dirty="0" smtClean="0">
                <a:solidFill>
                  <a:schemeClr val="bg1"/>
                </a:solidFill>
                <a:latin typeface="Arial" pitchFamily="34" charset="0"/>
                <a:cs typeface="Arial" pitchFamily="34" charset="0"/>
              </a:rPr>
              <a:t>Dual-Hemisphere indirect term</a:t>
            </a:r>
            <a:endParaRPr lang="en-US" dirty="0">
              <a:solidFill>
                <a:schemeClr val="bg1"/>
              </a:solidFill>
              <a:latin typeface="Arial" pitchFamily="34" charset="0"/>
              <a:cs typeface="Arial" pitchFamily="34" charset="0"/>
            </a:endParaRPr>
          </a:p>
        </p:txBody>
      </p:sp>
      <p:sp>
        <p:nvSpPr>
          <p:cNvPr id="9" name="TextBox 8"/>
          <p:cNvSpPr txBox="1"/>
          <p:nvPr/>
        </p:nvSpPr>
        <p:spPr>
          <a:xfrm>
            <a:off x="914400" y="6248400"/>
            <a:ext cx="21336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Direct term</a:t>
            </a:r>
            <a:endParaRPr lang="en-US" dirty="0">
              <a:solidFill>
                <a:schemeClr val="bg1"/>
              </a:solidFill>
              <a:latin typeface="Arial" pitchFamily="34" charset="0"/>
              <a:cs typeface="Arial" pitchFamily="34" charset="0"/>
            </a:endParaRPr>
          </a:p>
        </p:txBody>
      </p:sp>
      <p:sp>
        <p:nvSpPr>
          <p:cNvPr id="10" name="TextBox 9"/>
          <p:cNvSpPr txBox="1"/>
          <p:nvPr/>
        </p:nvSpPr>
        <p:spPr>
          <a:xfrm>
            <a:off x="6172200" y="6172200"/>
            <a:ext cx="21336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Combined</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descr="DirectionalAndSH.png"/>
          <p:cNvPicPr>
            <a:picLocks noChangeAspect="1"/>
          </p:cNvPicPr>
          <p:nvPr/>
        </p:nvPicPr>
        <p:blipFill>
          <a:blip r:embed="rId4"/>
          <a:stretch>
            <a:fillRect/>
          </a:stretch>
        </p:blipFill>
        <p:spPr>
          <a:xfrm>
            <a:off x="4953000" y="2209800"/>
            <a:ext cx="3810000" cy="4329198"/>
          </a:xfrm>
          <a:prstGeom prst="rect">
            <a:avLst/>
          </a:prstGeom>
        </p:spPr>
      </p:pic>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Applying the Light Environment</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latin typeface="Arial" pitchFamily="34" charset="0"/>
                <a:cs typeface="Arial" pitchFamily="34" charset="0"/>
              </a:rPr>
              <a:t>D</a:t>
            </a:r>
            <a:r>
              <a:rPr lang="en-US" sz="2400" dirty="0" smtClean="0">
                <a:solidFill>
                  <a:schemeClr val="bg1"/>
                </a:solidFill>
                <a:latin typeface="Arial" pitchFamily="34" charset="0"/>
                <a:cs typeface="Arial" pitchFamily="34" charset="0"/>
              </a:rPr>
              <a:t>irectly evaluate remaining SH environment per-pixel</a:t>
            </a:r>
          </a:p>
          <a:p>
            <a:r>
              <a:rPr lang="en-US" sz="2400" dirty="0" smtClean="0">
                <a:solidFill>
                  <a:schemeClr val="bg1"/>
                </a:solidFill>
                <a:latin typeface="Arial" pitchFamily="34" charset="0"/>
                <a:cs typeface="Arial" pitchFamily="34" charset="0"/>
              </a:rPr>
              <a:t>Gives highest quality</a:t>
            </a:r>
          </a:p>
        </p:txBody>
      </p:sp>
      <p:pic>
        <p:nvPicPr>
          <p:cNvPr id="4" name="Picture 3" descr="DualHemisphere.png"/>
          <p:cNvPicPr>
            <a:picLocks noChangeAspect="1"/>
          </p:cNvPicPr>
          <p:nvPr/>
        </p:nvPicPr>
        <p:blipFill>
          <a:blip r:embed="rId5"/>
          <a:stretch>
            <a:fillRect/>
          </a:stretch>
        </p:blipFill>
        <p:spPr>
          <a:xfrm>
            <a:off x="2514599" y="2498793"/>
            <a:ext cx="2458715" cy="4054407"/>
          </a:xfrm>
          <a:prstGeom prst="rect">
            <a:avLst/>
          </a:prstGeom>
        </p:spPr>
      </p:pic>
      <p:pic>
        <p:nvPicPr>
          <p:cNvPr id="5" name="Picture 4" descr="DirectionalLightTall.png"/>
          <p:cNvPicPr>
            <a:picLocks noChangeAspect="1"/>
          </p:cNvPicPr>
          <p:nvPr/>
        </p:nvPicPr>
        <p:blipFill>
          <a:blip r:embed="rId6"/>
          <a:stretch>
            <a:fillRect/>
          </a:stretch>
        </p:blipFill>
        <p:spPr>
          <a:xfrm>
            <a:off x="304800" y="2438400"/>
            <a:ext cx="2323759" cy="4114800"/>
          </a:xfrm>
          <a:prstGeom prst="rect">
            <a:avLst/>
          </a:prstGeom>
        </p:spPr>
      </p:pic>
      <p:sp>
        <p:nvSpPr>
          <p:cNvPr id="7" name="TextBox 6"/>
          <p:cNvSpPr txBox="1"/>
          <p:nvPr/>
        </p:nvSpPr>
        <p:spPr>
          <a:xfrm>
            <a:off x="2819400" y="6172200"/>
            <a:ext cx="2209800" cy="646331"/>
          </a:xfrm>
          <a:prstGeom prst="rect">
            <a:avLst/>
          </a:prstGeom>
          <a:noFill/>
        </p:spPr>
        <p:txBody>
          <a:bodyPr wrap="square" rtlCol="0">
            <a:spAutoFit/>
          </a:bodyPr>
          <a:lstStyle/>
          <a:p>
            <a:pPr algn="ctr"/>
            <a:r>
              <a:rPr lang="en-US" dirty="0" smtClean="0">
                <a:solidFill>
                  <a:schemeClr val="bg1"/>
                </a:solidFill>
                <a:latin typeface="Arial" pitchFamily="34" charset="0"/>
                <a:cs typeface="Arial" pitchFamily="34" charset="0"/>
              </a:rPr>
              <a:t>Spherical Harmonic</a:t>
            </a:r>
          </a:p>
          <a:p>
            <a:pPr algn="ctr"/>
            <a:r>
              <a:rPr lang="en-US" dirty="0" smtClean="0">
                <a:solidFill>
                  <a:schemeClr val="bg1"/>
                </a:solidFill>
                <a:latin typeface="Arial" pitchFamily="34" charset="0"/>
                <a:cs typeface="Arial" pitchFamily="34" charset="0"/>
              </a:rPr>
              <a:t>Indirect term</a:t>
            </a:r>
            <a:endParaRPr lang="en-US" dirty="0">
              <a:solidFill>
                <a:schemeClr val="bg1"/>
              </a:solidFill>
              <a:latin typeface="Arial" pitchFamily="34" charset="0"/>
              <a:cs typeface="Arial" pitchFamily="34" charset="0"/>
            </a:endParaRPr>
          </a:p>
        </p:txBody>
      </p:sp>
      <p:sp>
        <p:nvSpPr>
          <p:cNvPr id="9" name="TextBox 8"/>
          <p:cNvSpPr txBox="1"/>
          <p:nvPr/>
        </p:nvSpPr>
        <p:spPr>
          <a:xfrm>
            <a:off x="6172200" y="6172200"/>
            <a:ext cx="21336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Combined</a:t>
            </a:r>
          </a:p>
        </p:txBody>
      </p:sp>
      <p:sp>
        <p:nvSpPr>
          <p:cNvPr id="10" name="TextBox 9"/>
          <p:cNvSpPr txBox="1"/>
          <p:nvPr/>
        </p:nvSpPr>
        <p:spPr>
          <a:xfrm>
            <a:off x="914400" y="6248400"/>
            <a:ext cx="21336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Direct term</a:t>
            </a: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Applying the Light Environment</a:t>
            </a:r>
            <a:endParaRPr lang="en-US" sz="3600" dirty="0">
              <a:solidFill>
                <a:schemeClr val="bg1"/>
              </a:solidFill>
              <a:latin typeface="Arial" pitchFamily="34" charset="0"/>
              <a:cs typeface="Arial" pitchFamily="34" charset="0"/>
            </a:endParaRPr>
          </a:p>
        </p:txBody>
      </p:sp>
      <p:pic>
        <p:nvPicPr>
          <p:cNvPr id="4" name="Content Placeholder 3" descr="Final.png"/>
          <p:cNvPicPr>
            <a:picLocks noGrp="1" noChangeAspect="1"/>
          </p:cNvPicPr>
          <p:nvPr>
            <p:ph idx="1"/>
          </p:nvPr>
        </p:nvPicPr>
        <p:blipFill>
          <a:blip r:embed="rId4"/>
          <a:stretch>
            <a:fillRect/>
          </a:stretch>
        </p:blipFill>
        <p:spPr>
          <a:xfrm>
            <a:off x="533400" y="1371600"/>
            <a:ext cx="8229600" cy="5289896"/>
          </a:xfrm>
        </p:spPr>
      </p:pic>
      <p:sp>
        <p:nvSpPr>
          <p:cNvPr id="5" name="TextBox 4"/>
          <p:cNvSpPr txBox="1"/>
          <p:nvPr/>
        </p:nvSpPr>
        <p:spPr>
          <a:xfrm>
            <a:off x="6858000" y="1600200"/>
            <a:ext cx="1579856" cy="369332"/>
          </a:xfrm>
          <a:prstGeom prst="rect">
            <a:avLst/>
          </a:prstGeom>
          <a:noFill/>
        </p:spPr>
        <p:txBody>
          <a:bodyPr wrap="square" rtlCol="0">
            <a:spAutoFit/>
          </a:bodyPr>
          <a:lstStyle/>
          <a:p>
            <a:r>
              <a:rPr lang="en-US" dirty="0" smtClean="0">
                <a:solidFill>
                  <a:schemeClr val="bg1"/>
                </a:solidFill>
              </a:rPr>
              <a:t>Dominant light</a:t>
            </a:r>
            <a:endParaRPr lang="en-US" dirty="0">
              <a:solidFill>
                <a:schemeClr val="bg1"/>
              </a:solidFill>
            </a:endParaRPr>
          </a:p>
        </p:txBody>
      </p:sp>
      <p:sp>
        <p:nvSpPr>
          <p:cNvPr id="6" name="TextBox 5"/>
          <p:cNvSpPr txBox="1"/>
          <p:nvPr/>
        </p:nvSpPr>
        <p:spPr>
          <a:xfrm>
            <a:off x="685800" y="1600200"/>
            <a:ext cx="913520" cy="369332"/>
          </a:xfrm>
          <a:prstGeom prst="rect">
            <a:avLst/>
          </a:prstGeom>
          <a:noFill/>
        </p:spPr>
        <p:txBody>
          <a:bodyPr wrap="none" rtlCol="0">
            <a:spAutoFit/>
          </a:bodyPr>
          <a:lstStyle/>
          <a:p>
            <a:r>
              <a:rPr lang="en-US" dirty="0" smtClean="0">
                <a:solidFill>
                  <a:schemeClr val="bg1"/>
                </a:solidFill>
              </a:rPr>
              <a:t>Fill light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Applying the Light Environment</a:t>
            </a:r>
            <a:endParaRPr lang="en-US" sz="3600" dirty="0">
              <a:solidFill>
                <a:schemeClr val="bg1"/>
              </a:solidFill>
              <a:latin typeface="Arial" pitchFamily="34" charset="0"/>
              <a:cs typeface="Arial" pitchFamily="34" charset="0"/>
            </a:endParaRPr>
          </a:p>
        </p:txBody>
      </p:sp>
      <p:sp>
        <p:nvSpPr>
          <p:cNvPr id="5" name="Content Placeholder 4"/>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Additional dynamic lights can be applied</a:t>
            </a:r>
          </a:p>
          <a:p>
            <a:pPr lvl="1"/>
            <a:r>
              <a:rPr lang="en-US" sz="2000" dirty="0" smtClean="0">
                <a:solidFill>
                  <a:schemeClr val="bg1"/>
                </a:solidFill>
                <a:latin typeface="Arial" pitchFamily="34" charset="0"/>
                <a:cs typeface="Arial" pitchFamily="34" charset="0"/>
              </a:rPr>
              <a:t>Useful for quickly changing </a:t>
            </a:r>
            <a:r>
              <a:rPr lang="en-US" sz="2000" dirty="0" err="1" smtClean="0">
                <a:solidFill>
                  <a:schemeClr val="bg1"/>
                </a:solidFill>
                <a:latin typeface="Arial" pitchFamily="34" charset="0"/>
                <a:cs typeface="Arial" pitchFamily="34" charset="0"/>
              </a:rPr>
              <a:t>gameplay</a:t>
            </a:r>
            <a:r>
              <a:rPr lang="en-US" sz="2000" dirty="0" smtClean="0">
                <a:solidFill>
                  <a:schemeClr val="bg1"/>
                </a:solidFill>
                <a:latin typeface="Arial" pitchFamily="34" charset="0"/>
                <a:cs typeface="Arial" pitchFamily="34" charset="0"/>
              </a:rPr>
              <a:t> lights like muzzle flashes</a:t>
            </a:r>
          </a:p>
          <a:p>
            <a:pPr lvl="1"/>
            <a:r>
              <a:rPr lang="en-US" sz="2000" dirty="0" smtClean="0">
                <a:solidFill>
                  <a:schemeClr val="bg1"/>
                </a:solidFill>
                <a:latin typeface="Arial" pitchFamily="34" charset="0"/>
                <a:cs typeface="Arial" pitchFamily="34" charset="0"/>
              </a:rPr>
              <a:t>Artist’s discretion</a:t>
            </a:r>
            <a:endParaRPr lang="en-US" sz="20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Character Shadowing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Shadow direction</a:t>
            </a:r>
          </a:p>
          <a:p>
            <a:pPr lvl="1"/>
            <a:r>
              <a:rPr lang="en-US" sz="2000" dirty="0" smtClean="0">
                <a:solidFill>
                  <a:schemeClr val="bg1"/>
                </a:solidFill>
                <a:latin typeface="Arial" pitchFamily="34" charset="0"/>
                <a:cs typeface="Arial" pitchFamily="34" charset="0"/>
              </a:rPr>
              <a:t>Determined by dominant light direction</a:t>
            </a:r>
          </a:p>
          <a:p>
            <a:pPr lvl="1"/>
            <a:r>
              <a:rPr lang="en-US" sz="2000" dirty="0" smtClean="0">
                <a:solidFill>
                  <a:schemeClr val="bg1"/>
                </a:solidFill>
                <a:latin typeface="Arial" pitchFamily="34" charset="0"/>
                <a:cs typeface="Arial" pitchFamily="34" charset="0"/>
              </a:rPr>
              <a:t>Fill lights are excluded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ssault_Chainsaw.wmv">
            <a:hlinkClick r:id="" action="ppaction://media"/>
          </p:cNvPr>
          <p:cNvPicPr>
            <a:picLocks noGrp="1" noRot="1" noChangeAspect="1"/>
          </p:cNvPicPr>
          <p:nvPr>
            <p:ph idx="1"/>
            <a:videoFile r:link="rId1"/>
          </p:nvPr>
        </p:nvPicPr>
        <p:blipFill>
          <a:blip r:embed="rId3"/>
          <a:stretch>
            <a:fillRect/>
          </a:stretch>
        </p:blipFill>
        <p:spPr>
          <a:xfrm>
            <a:off x="-152400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DirectionalLightFirst.png"/>
          <p:cNvPicPr>
            <a:picLocks noChangeAspect="1"/>
          </p:cNvPicPr>
          <p:nvPr/>
        </p:nvPicPr>
        <p:blipFill>
          <a:blip r:embed="rId4"/>
          <a:stretch>
            <a:fillRect/>
          </a:stretch>
        </p:blipFill>
        <p:spPr>
          <a:xfrm>
            <a:off x="3989254" y="2057400"/>
            <a:ext cx="5154746" cy="4588734"/>
          </a:xfrm>
          <a:prstGeom prst="rect">
            <a:avLst/>
          </a:prstGeom>
        </p:spPr>
      </p:pic>
      <p:pic>
        <p:nvPicPr>
          <p:cNvPr id="5" name="Picture 4" descr="DirectionalLightFirst.png"/>
          <p:cNvPicPr>
            <a:picLocks noChangeAspect="1"/>
          </p:cNvPicPr>
          <p:nvPr/>
        </p:nvPicPr>
        <p:blipFill>
          <a:blip r:embed="rId5"/>
          <a:stretch>
            <a:fillRect/>
          </a:stretch>
        </p:blipFill>
        <p:spPr>
          <a:xfrm>
            <a:off x="1905000" y="2209800"/>
            <a:ext cx="2362200" cy="4289755"/>
          </a:xfrm>
          <a:prstGeom prst="rect">
            <a:avLst/>
          </a:prstGeom>
        </p:spPr>
      </p:pic>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Character Shadowing</a:t>
            </a:r>
            <a:endParaRPr lang="en-US" sz="3600" dirty="0">
              <a:solidFill>
                <a:schemeClr val="bg1"/>
              </a:solidFill>
              <a:latin typeface="Arial" pitchFamily="34" charset="0"/>
              <a:cs typeface="Arial" pitchFamily="34" charset="0"/>
            </a:endParaRPr>
          </a:p>
        </p:txBody>
      </p:sp>
      <p:pic>
        <p:nvPicPr>
          <p:cNvPr id="4" name="Picture 3" descr="DirectionalLightFirst.png"/>
          <p:cNvPicPr>
            <a:picLocks noChangeAspect="1"/>
          </p:cNvPicPr>
          <p:nvPr/>
        </p:nvPicPr>
        <p:blipFill>
          <a:blip r:embed="rId6"/>
          <a:stretch>
            <a:fillRect/>
          </a:stretch>
        </p:blipFill>
        <p:spPr>
          <a:xfrm>
            <a:off x="0" y="2209800"/>
            <a:ext cx="2349779" cy="4267200"/>
          </a:xfrm>
          <a:prstGeom prst="rect">
            <a:avLst/>
          </a:prstGeom>
        </p:spPr>
      </p:pic>
      <p:sp>
        <p:nvSpPr>
          <p:cNvPr id="7" name="TextBox 6"/>
          <p:cNvSpPr txBox="1"/>
          <p:nvPr/>
        </p:nvSpPr>
        <p:spPr>
          <a:xfrm>
            <a:off x="304800" y="1600200"/>
            <a:ext cx="1752600" cy="369332"/>
          </a:xfrm>
          <a:prstGeom prst="rect">
            <a:avLst/>
          </a:prstGeom>
          <a:noFill/>
        </p:spPr>
        <p:txBody>
          <a:bodyPr wrap="square" rtlCol="0">
            <a:spAutoFit/>
          </a:bodyPr>
          <a:lstStyle/>
          <a:p>
            <a:r>
              <a:rPr lang="en-US" dirty="0" smtClean="0">
                <a:solidFill>
                  <a:schemeClr val="bg1"/>
                </a:solidFill>
              </a:rPr>
              <a:t>Dominant light</a:t>
            </a:r>
            <a:endParaRPr lang="en-US" dirty="0">
              <a:solidFill>
                <a:schemeClr val="bg1"/>
              </a:solidFill>
            </a:endParaRPr>
          </a:p>
        </p:txBody>
      </p:sp>
      <p:sp>
        <p:nvSpPr>
          <p:cNvPr id="8" name="TextBox 7"/>
          <p:cNvSpPr txBox="1"/>
          <p:nvPr/>
        </p:nvSpPr>
        <p:spPr>
          <a:xfrm>
            <a:off x="2362200" y="1524000"/>
            <a:ext cx="1600200" cy="646331"/>
          </a:xfrm>
          <a:prstGeom prst="rect">
            <a:avLst/>
          </a:prstGeom>
          <a:noFill/>
        </p:spPr>
        <p:txBody>
          <a:bodyPr wrap="square" rtlCol="0">
            <a:spAutoFit/>
          </a:bodyPr>
          <a:lstStyle/>
          <a:p>
            <a:r>
              <a:rPr lang="en-US" dirty="0" smtClean="0">
                <a:solidFill>
                  <a:schemeClr val="bg1"/>
                </a:solidFill>
              </a:rPr>
              <a:t>Dominant light and shadow</a:t>
            </a:r>
            <a:endParaRPr lang="en-US" dirty="0">
              <a:solidFill>
                <a:schemeClr val="bg1"/>
              </a:solidFill>
            </a:endParaRPr>
          </a:p>
        </p:txBody>
      </p:sp>
      <p:sp>
        <p:nvSpPr>
          <p:cNvPr id="9" name="TextBox 8"/>
          <p:cNvSpPr txBox="1"/>
          <p:nvPr/>
        </p:nvSpPr>
        <p:spPr>
          <a:xfrm>
            <a:off x="5105400" y="1371600"/>
            <a:ext cx="3276600" cy="646331"/>
          </a:xfrm>
          <a:prstGeom prst="rect">
            <a:avLst/>
          </a:prstGeom>
          <a:noFill/>
        </p:spPr>
        <p:txBody>
          <a:bodyPr wrap="square" rtlCol="0">
            <a:spAutoFit/>
          </a:bodyPr>
          <a:lstStyle/>
          <a:p>
            <a:r>
              <a:rPr lang="en-US" dirty="0" smtClean="0">
                <a:solidFill>
                  <a:schemeClr val="bg1"/>
                </a:solidFill>
              </a:rPr>
              <a:t>Dominant light, shadow, </a:t>
            </a:r>
          </a:p>
          <a:p>
            <a:r>
              <a:rPr lang="en-US" dirty="0" smtClean="0">
                <a:solidFill>
                  <a:schemeClr val="bg1"/>
                </a:solidFill>
              </a:rPr>
              <a:t>and </a:t>
            </a:r>
            <a:r>
              <a:rPr lang="en-US" dirty="0" err="1" smtClean="0">
                <a:solidFill>
                  <a:schemeClr val="bg1"/>
                </a:solidFill>
              </a:rPr>
              <a:t>unshadowed</a:t>
            </a:r>
            <a:r>
              <a:rPr lang="en-US" dirty="0" smtClean="0">
                <a:solidFill>
                  <a:schemeClr val="bg1"/>
                </a:solidFill>
              </a:rPr>
              <a:t> secondary light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Cinematic Character Lighting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219200"/>
            <a:ext cx="8229600" cy="4525963"/>
          </a:xfrm>
        </p:spPr>
        <p:txBody>
          <a:bodyPr>
            <a:normAutofit/>
          </a:bodyPr>
          <a:lstStyle/>
          <a:p>
            <a:r>
              <a:rPr lang="en-US" sz="2000" dirty="0" smtClean="0">
                <a:solidFill>
                  <a:schemeClr val="bg1"/>
                </a:solidFill>
                <a:latin typeface="Arial" pitchFamily="34" charset="0"/>
                <a:cs typeface="Arial" pitchFamily="34" charset="0"/>
              </a:rPr>
              <a:t>Mix of light environments and multiple shadowed dynamic lights</a:t>
            </a:r>
          </a:p>
          <a:p>
            <a:pPr lvl="1"/>
            <a:r>
              <a:rPr lang="en-US" sz="1800" dirty="0" smtClean="0">
                <a:solidFill>
                  <a:schemeClr val="bg1"/>
                </a:solidFill>
                <a:latin typeface="Arial" pitchFamily="34" charset="0"/>
                <a:cs typeface="Arial" pitchFamily="34" charset="0"/>
              </a:rPr>
              <a:t>Whatever looks best for each cinematic</a:t>
            </a:r>
          </a:p>
        </p:txBody>
      </p:sp>
      <p:pic>
        <p:nvPicPr>
          <p:cNvPr id="4" name="Picture 3" descr="CinematicFullyDynamic.png"/>
          <p:cNvPicPr>
            <a:picLocks noChangeAspect="1"/>
          </p:cNvPicPr>
          <p:nvPr/>
        </p:nvPicPr>
        <p:blipFill>
          <a:blip r:embed="rId4"/>
          <a:stretch>
            <a:fillRect/>
          </a:stretch>
        </p:blipFill>
        <p:spPr>
          <a:xfrm>
            <a:off x="808676" y="2133600"/>
            <a:ext cx="7497123" cy="43434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normAutofit/>
          </a:bodyPr>
          <a:lstStyle/>
          <a:p>
            <a:r>
              <a:rPr lang="en-US" sz="2400" dirty="0" smtClean="0"/>
              <a:t>Combine relevant lights into one efficient representation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solidFill>
                  <a:schemeClr val="bg1"/>
                </a:solidFill>
                <a:latin typeface="Arial" pitchFamily="34" charset="0"/>
                <a:cs typeface="Arial" pitchFamily="34" charset="0"/>
              </a:rPr>
              <a:t>Topics</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sz="2700" dirty="0" smtClean="0">
                <a:latin typeface="Arial" pitchFamily="34" charset="0"/>
                <a:cs typeface="Arial" pitchFamily="34" charset="0"/>
              </a:rPr>
              <a:t>Daniel Wright</a:t>
            </a:r>
            <a:endParaRPr lang="en-US" sz="27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lumMod val="50000"/>
                  </a:schemeClr>
                </a:solidFill>
                <a:latin typeface="Arial" pitchFamily="34" charset="0"/>
                <a:cs typeface="Arial" pitchFamily="34" charset="0"/>
              </a:rPr>
              <a:t>Gore techniques</a:t>
            </a:r>
          </a:p>
          <a:p>
            <a:r>
              <a:rPr lang="en-US" sz="2400" dirty="0" smtClean="0">
                <a:solidFill>
                  <a:schemeClr val="bg1">
                    <a:lumMod val="50000"/>
                  </a:schemeClr>
                </a:solidFill>
                <a:latin typeface="Arial" pitchFamily="34" charset="0"/>
                <a:cs typeface="Arial" pitchFamily="34" charset="0"/>
              </a:rPr>
              <a:t>Blood techniques</a:t>
            </a:r>
          </a:p>
          <a:p>
            <a:r>
              <a:rPr lang="en-US" sz="2400" dirty="0" smtClean="0">
                <a:solidFill>
                  <a:schemeClr val="bg1">
                    <a:lumMod val="50000"/>
                  </a:schemeClr>
                </a:solidFill>
                <a:latin typeface="Arial" pitchFamily="34" charset="0"/>
                <a:cs typeface="Arial" pitchFamily="34" charset="0"/>
              </a:rPr>
              <a:t>Character lighting</a:t>
            </a:r>
          </a:p>
          <a:p>
            <a:r>
              <a:rPr lang="en-US" sz="2400" dirty="0" smtClean="0">
                <a:solidFill>
                  <a:schemeClr val="bg1"/>
                </a:solidFill>
                <a:latin typeface="Arial" pitchFamily="34" charset="0"/>
                <a:cs typeface="Arial" pitchFamily="34" charset="0"/>
              </a:rPr>
              <a:t>Screen Space Ambient Occlusion optimizations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solidFill>
                  <a:schemeClr val="bg1"/>
                </a:solidFill>
                <a:latin typeface="Arial" pitchFamily="34" charset="0"/>
                <a:cs typeface="Arial" pitchFamily="34" charset="0"/>
              </a:rPr>
              <a:t>Topics</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sz="2700" dirty="0" smtClean="0">
                <a:latin typeface="Arial" pitchFamily="34" charset="0"/>
                <a:cs typeface="Arial" pitchFamily="34" charset="0"/>
              </a:rPr>
              <a:t>Daniel Wright</a:t>
            </a:r>
            <a:endParaRPr lang="en-US" sz="27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lumMod val="50000"/>
                  </a:schemeClr>
                </a:solidFill>
                <a:latin typeface="Arial" pitchFamily="34" charset="0"/>
                <a:cs typeface="Arial" pitchFamily="34" charset="0"/>
              </a:rPr>
              <a:t>Gore techniques</a:t>
            </a:r>
          </a:p>
          <a:p>
            <a:r>
              <a:rPr lang="en-US" sz="2400" dirty="0" smtClean="0">
                <a:solidFill>
                  <a:schemeClr val="bg1">
                    <a:lumMod val="50000"/>
                  </a:schemeClr>
                </a:solidFill>
                <a:latin typeface="Arial" pitchFamily="34" charset="0"/>
                <a:cs typeface="Arial" pitchFamily="34" charset="0"/>
              </a:rPr>
              <a:t>Blood techniques</a:t>
            </a:r>
          </a:p>
          <a:p>
            <a:r>
              <a:rPr lang="en-US" sz="2400" dirty="0" smtClean="0">
                <a:solidFill>
                  <a:schemeClr val="bg1">
                    <a:lumMod val="50000"/>
                  </a:schemeClr>
                </a:solidFill>
                <a:latin typeface="Arial" pitchFamily="34" charset="0"/>
                <a:cs typeface="Arial" pitchFamily="34" charset="0"/>
              </a:rPr>
              <a:t>Character lighting</a:t>
            </a:r>
          </a:p>
          <a:p>
            <a:r>
              <a:rPr lang="en-US" sz="2400" dirty="0" smtClean="0">
                <a:solidFill>
                  <a:schemeClr val="bg1"/>
                </a:solidFill>
                <a:latin typeface="Arial" pitchFamily="34" charset="0"/>
                <a:cs typeface="Arial" pitchFamily="34" charset="0"/>
              </a:rPr>
              <a:t>Screen Space Ambient Occlusion optimizations</a:t>
            </a:r>
          </a:p>
          <a:p>
            <a:pPr lvl="1"/>
            <a:r>
              <a:rPr lang="en-US" sz="2000" dirty="0" smtClean="0">
                <a:solidFill>
                  <a:schemeClr val="bg1"/>
                </a:solidFill>
                <a:latin typeface="Arial" pitchFamily="34" charset="0"/>
                <a:cs typeface="Arial" pitchFamily="34" charset="0"/>
              </a:rPr>
              <a:t>Review</a:t>
            </a:r>
          </a:p>
          <a:p>
            <a:pPr lvl="1"/>
            <a:r>
              <a:rPr lang="en-US" sz="2000" dirty="0" smtClean="0">
                <a:solidFill>
                  <a:schemeClr val="bg1"/>
                </a:solidFill>
                <a:latin typeface="Arial" pitchFamily="34" charset="0"/>
                <a:cs typeface="Arial" pitchFamily="34" charset="0"/>
              </a:rPr>
              <a:t>Motivation</a:t>
            </a:r>
          </a:p>
          <a:p>
            <a:pPr lvl="1"/>
            <a:r>
              <a:rPr lang="en-US" sz="2000" dirty="0" smtClean="0">
                <a:solidFill>
                  <a:schemeClr val="bg1"/>
                </a:solidFill>
                <a:latin typeface="Arial" pitchFamily="34" charset="0"/>
                <a:cs typeface="Arial" pitchFamily="34" charset="0"/>
              </a:rPr>
              <a:t>Down sampling</a:t>
            </a:r>
          </a:p>
          <a:p>
            <a:pPr lvl="1"/>
            <a:r>
              <a:rPr lang="en-US" sz="2000" dirty="0" smtClean="0">
                <a:solidFill>
                  <a:schemeClr val="bg1"/>
                </a:solidFill>
                <a:latin typeface="Arial" pitchFamily="34" charset="0"/>
                <a:cs typeface="Arial" pitchFamily="34" charset="0"/>
              </a:rPr>
              <a:t>Temporal filtering</a:t>
            </a:r>
          </a:p>
          <a:p>
            <a:pPr lvl="1"/>
            <a:r>
              <a:rPr lang="en-US" sz="2000" dirty="0" smtClean="0">
                <a:solidFill>
                  <a:schemeClr val="bg1"/>
                </a:solidFill>
                <a:latin typeface="Arial" pitchFamily="34" charset="0"/>
                <a:cs typeface="Arial" pitchFamily="34" charset="0"/>
              </a:rPr>
              <a:t>Computation masking</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latin typeface="Arial" pitchFamily="34" charset="0"/>
                <a:cs typeface="Arial" pitchFamily="34" charset="0"/>
              </a:rPr>
              <a:t>Screen Space Ambient Occlusion </a:t>
            </a:r>
            <a:br>
              <a:rPr lang="en-US" sz="3200" dirty="0" smtClean="0">
                <a:solidFill>
                  <a:schemeClr val="bg1"/>
                </a:solidFill>
                <a:latin typeface="Arial" pitchFamily="34" charset="0"/>
                <a:cs typeface="Arial" pitchFamily="34" charset="0"/>
              </a:rPr>
            </a:br>
            <a:r>
              <a:rPr lang="en-US" sz="3200" dirty="0" smtClean="0">
                <a:solidFill>
                  <a:schemeClr val="bg1"/>
                </a:solidFill>
                <a:latin typeface="Arial" pitchFamily="34" charset="0"/>
                <a:cs typeface="Arial" pitchFamily="34" charset="0"/>
              </a:rPr>
              <a:t>Review</a:t>
            </a:r>
            <a:endParaRPr lang="en-US" sz="32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600201"/>
            <a:ext cx="4572000" cy="762000"/>
          </a:xfrm>
        </p:spPr>
        <p:txBody>
          <a:bodyPr>
            <a:normAutofit/>
          </a:bodyPr>
          <a:lstStyle/>
          <a:p>
            <a:r>
              <a:rPr lang="en-US" sz="1800" dirty="0" smtClean="0">
                <a:solidFill>
                  <a:schemeClr val="bg1"/>
                </a:solidFill>
                <a:latin typeface="Arial" pitchFamily="34" charset="0"/>
                <a:cs typeface="Arial" pitchFamily="34" charset="0"/>
              </a:rPr>
              <a:t>Sample neighbor depths</a:t>
            </a:r>
          </a:p>
          <a:p>
            <a:r>
              <a:rPr lang="en-US" sz="1800" dirty="0" smtClean="0">
                <a:solidFill>
                  <a:schemeClr val="bg1"/>
                </a:solidFill>
                <a:latin typeface="Arial" pitchFamily="34" charset="0"/>
                <a:cs typeface="Arial" pitchFamily="34" charset="0"/>
              </a:rPr>
              <a:t>Compare depth differences</a:t>
            </a:r>
          </a:p>
          <a:p>
            <a:endParaRPr lang="en-US" sz="18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p:txBody>
      </p:sp>
      <p:sp>
        <p:nvSpPr>
          <p:cNvPr id="5" name="Rounded Rectangle 4"/>
          <p:cNvSpPr/>
          <p:nvPr/>
        </p:nvSpPr>
        <p:spPr>
          <a:xfrm>
            <a:off x="7772400" y="3124200"/>
            <a:ext cx="990600" cy="381000"/>
          </a:xfrm>
          <a:prstGeom prst="roundRect">
            <a:avLst/>
          </a:prstGeom>
          <a:solidFill>
            <a:schemeClr val="accent1">
              <a:lumMod val="75000"/>
            </a:schemeClr>
          </a:solidFill>
          <a:ln w="38100">
            <a:solidFill>
              <a:schemeClr val="accent1">
                <a:lumMod val="40000"/>
                <a:lumOff val="6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Occlusion</a:t>
            </a:r>
            <a:endParaRPr lang="en-US" sz="1200" dirty="0">
              <a:solidFill>
                <a:schemeClr val="bg1"/>
              </a:solidFill>
              <a:latin typeface="Arial" pitchFamily="34" charset="0"/>
              <a:cs typeface="Arial" pitchFamily="34" charset="0"/>
            </a:endParaRPr>
          </a:p>
        </p:txBody>
      </p:sp>
      <p:sp>
        <p:nvSpPr>
          <p:cNvPr id="6" name="TextBox 5"/>
          <p:cNvSpPr txBox="1"/>
          <p:nvPr/>
        </p:nvSpPr>
        <p:spPr>
          <a:xfrm>
            <a:off x="4114800" y="2438400"/>
            <a:ext cx="838200" cy="381000"/>
          </a:xfrm>
          <a:prstGeom prst="rect">
            <a:avLst/>
          </a:prstGeom>
          <a:noFill/>
        </p:spPr>
        <p:txBody>
          <a:bodyPr wrap="square" rtlCol="0">
            <a:spAutoFit/>
          </a:bodyPr>
          <a:lstStyle/>
          <a:p>
            <a:r>
              <a:rPr lang="en-US" dirty="0" smtClean="0">
                <a:solidFill>
                  <a:schemeClr val="bg1"/>
                </a:solidFill>
              </a:rPr>
              <a:t>Viewer</a:t>
            </a:r>
            <a:endParaRPr lang="en-US" dirty="0">
              <a:solidFill>
                <a:schemeClr val="bg1"/>
              </a:solidFill>
            </a:endParaRPr>
          </a:p>
        </p:txBody>
      </p:sp>
      <p:sp>
        <p:nvSpPr>
          <p:cNvPr id="7" name="Isosceles Triangle 6"/>
          <p:cNvSpPr/>
          <p:nvPr/>
        </p:nvSpPr>
        <p:spPr>
          <a:xfrm>
            <a:off x="4343400" y="2895600"/>
            <a:ext cx="3048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2819400" y="5181600"/>
            <a:ext cx="121920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53000" y="5181600"/>
            <a:ext cx="1219200"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5400000">
            <a:off x="4038600" y="4724400"/>
            <a:ext cx="914400" cy="914400"/>
          </a:xfrm>
          <a:prstGeom prst="arc">
            <a:avLst>
              <a:gd name="adj1" fmla="val 16200000"/>
              <a:gd name="adj2" fmla="val 526403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3886200" y="5715000"/>
            <a:ext cx="1600200" cy="369332"/>
          </a:xfrm>
          <a:prstGeom prst="rect">
            <a:avLst/>
          </a:prstGeom>
          <a:noFill/>
        </p:spPr>
        <p:txBody>
          <a:bodyPr wrap="square" rtlCol="0">
            <a:spAutoFit/>
          </a:bodyPr>
          <a:lstStyle/>
          <a:p>
            <a:r>
              <a:rPr lang="en-US" dirty="0" smtClean="0">
                <a:solidFill>
                  <a:schemeClr val="bg1"/>
                </a:solidFill>
              </a:rPr>
              <a:t>Current Pixel</a:t>
            </a:r>
          </a:p>
        </p:txBody>
      </p:sp>
      <p:cxnSp>
        <p:nvCxnSpPr>
          <p:cNvPr id="34" name="Straight Arrow Connector 33"/>
          <p:cNvCxnSpPr>
            <a:stCxn id="7" idx="3"/>
          </p:cNvCxnSpPr>
          <p:nvPr/>
        </p:nvCxnSpPr>
        <p:spPr>
          <a:xfrm rot="5400000">
            <a:off x="3276600" y="4419600"/>
            <a:ext cx="2438400" cy="1588"/>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276600" y="3962400"/>
            <a:ext cx="1600200" cy="646331"/>
          </a:xfrm>
          <a:prstGeom prst="rect">
            <a:avLst/>
          </a:prstGeom>
          <a:noFill/>
        </p:spPr>
        <p:txBody>
          <a:bodyPr wrap="square" rtlCol="0">
            <a:spAutoFit/>
          </a:bodyPr>
          <a:lstStyle/>
          <a:p>
            <a:r>
              <a:rPr lang="en-US" dirty="0" smtClean="0">
                <a:solidFill>
                  <a:schemeClr val="bg1"/>
                </a:solidFill>
              </a:rPr>
              <a:t>Neighbor</a:t>
            </a:r>
          </a:p>
          <a:p>
            <a:r>
              <a:rPr lang="en-US" dirty="0" smtClean="0">
                <a:solidFill>
                  <a:schemeClr val="bg1"/>
                </a:solidFill>
              </a:rPr>
              <a:t>Samples</a:t>
            </a:r>
          </a:p>
        </p:txBody>
      </p:sp>
      <p:cxnSp>
        <p:nvCxnSpPr>
          <p:cNvPr id="83" name="Straight Arrow Connector 82"/>
          <p:cNvCxnSpPr>
            <a:stCxn id="80" idx="2"/>
          </p:cNvCxnSpPr>
          <p:nvPr/>
        </p:nvCxnSpPr>
        <p:spPr>
          <a:xfrm rot="5400000">
            <a:off x="3656916" y="4761817"/>
            <a:ext cx="572871" cy="266698"/>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0" idx="2"/>
          </p:cNvCxnSpPr>
          <p:nvPr/>
        </p:nvCxnSpPr>
        <p:spPr>
          <a:xfrm rot="16200000" flipH="1">
            <a:off x="3733115" y="4952316"/>
            <a:ext cx="801471" cy="114300"/>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0" idx="2"/>
          </p:cNvCxnSpPr>
          <p:nvPr/>
        </p:nvCxnSpPr>
        <p:spPr>
          <a:xfrm rot="16200000" flipH="1">
            <a:off x="4114116" y="4571315"/>
            <a:ext cx="725271" cy="800102"/>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733800" y="5181600"/>
            <a:ext cx="76200" cy="1588"/>
          </a:xfrm>
          <a:prstGeom prst="line">
            <a:avLst/>
          </a:prstGeom>
          <a:ln w="571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114800" y="5410200"/>
            <a:ext cx="76200" cy="1588"/>
          </a:xfrm>
          <a:prstGeom prst="line">
            <a:avLst/>
          </a:prstGeom>
          <a:ln w="571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876800" y="5334000"/>
            <a:ext cx="76200" cy="1588"/>
          </a:xfrm>
          <a:prstGeom prst="line">
            <a:avLst/>
          </a:prstGeom>
          <a:ln w="571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419600" y="5638800"/>
            <a:ext cx="152400" cy="1588"/>
          </a:xfrm>
          <a:prstGeom prst="line">
            <a:avLst/>
          </a:prstGeom>
          <a:ln w="5715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latin typeface="Arial" pitchFamily="34" charset="0"/>
                <a:cs typeface="Arial" pitchFamily="34" charset="0"/>
              </a:rPr>
              <a:t>Screen Space Ambient Occlusion </a:t>
            </a:r>
            <a:br>
              <a:rPr lang="en-US" sz="3200" dirty="0" smtClean="0">
                <a:solidFill>
                  <a:schemeClr val="bg1"/>
                </a:solidFill>
                <a:latin typeface="Arial" pitchFamily="34" charset="0"/>
                <a:cs typeface="Arial" pitchFamily="34" charset="0"/>
              </a:rPr>
            </a:br>
            <a:r>
              <a:rPr lang="en-US" sz="3200" dirty="0" smtClean="0">
                <a:solidFill>
                  <a:schemeClr val="bg1"/>
                </a:solidFill>
                <a:latin typeface="Arial" pitchFamily="34" charset="0"/>
                <a:cs typeface="Arial" pitchFamily="34" charset="0"/>
              </a:rPr>
              <a:t>Review</a:t>
            </a:r>
            <a:endParaRPr lang="en-US" sz="32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762000" y="1600200"/>
            <a:ext cx="5943600" cy="762000"/>
          </a:xfrm>
        </p:spPr>
        <p:txBody>
          <a:bodyPr>
            <a:normAutofit/>
          </a:bodyPr>
          <a:lstStyle/>
          <a:p>
            <a:r>
              <a:rPr lang="en-US" sz="2400" dirty="0" smtClean="0">
                <a:solidFill>
                  <a:schemeClr val="bg1"/>
                </a:solidFill>
                <a:latin typeface="Arial" pitchFamily="34" charset="0"/>
                <a:cs typeface="Arial" pitchFamily="34" charset="0"/>
              </a:rPr>
              <a:t>Noisy output</a:t>
            </a:r>
          </a:p>
          <a:p>
            <a:endParaRPr lang="en-US" sz="18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p:txBody>
      </p:sp>
      <p:sp>
        <p:nvSpPr>
          <p:cNvPr id="5" name="Rounded Rectangle 4"/>
          <p:cNvSpPr/>
          <p:nvPr/>
        </p:nvSpPr>
        <p:spPr>
          <a:xfrm>
            <a:off x="7772400" y="3124200"/>
            <a:ext cx="990600" cy="381000"/>
          </a:xfrm>
          <a:prstGeom prst="roundRect">
            <a:avLst/>
          </a:prstGeom>
          <a:solidFill>
            <a:schemeClr val="accent1">
              <a:lumMod val="75000"/>
            </a:schemeClr>
          </a:solidFill>
          <a:ln w="38100">
            <a:solidFill>
              <a:schemeClr val="accent1">
                <a:lumMod val="40000"/>
                <a:lumOff val="6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Occlusion</a:t>
            </a:r>
            <a:endParaRPr lang="en-US" sz="1200" dirty="0">
              <a:solidFill>
                <a:schemeClr val="bg1"/>
              </a:solidFill>
              <a:latin typeface="Arial" pitchFamily="34" charset="0"/>
              <a:cs typeface="Arial" pitchFamily="34" charset="0"/>
            </a:endParaRPr>
          </a:p>
        </p:txBody>
      </p:sp>
      <p:pic>
        <p:nvPicPr>
          <p:cNvPr id="6" name="Picture 5" descr="Noisy.png"/>
          <p:cNvPicPr>
            <a:picLocks noChangeAspect="1"/>
          </p:cNvPicPr>
          <p:nvPr/>
        </p:nvPicPr>
        <p:blipFill>
          <a:blip r:embed="rId3"/>
          <a:stretch>
            <a:fillRect/>
          </a:stretch>
        </p:blipFill>
        <p:spPr>
          <a:xfrm>
            <a:off x="685801" y="2286000"/>
            <a:ext cx="6781798" cy="4507007"/>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latin typeface="Arial" pitchFamily="34" charset="0"/>
                <a:cs typeface="Arial" pitchFamily="34" charset="0"/>
              </a:rPr>
              <a:t>Screen Space Ambient Occlusion </a:t>
            </a:r>
            <a:br>
              <a:rPr lang="en-US" sz="3200" dirty="0" smtClean="0">
                <a:solidFill>
                  <a:schemeClr val="bg1"/>
                </a:solidFill>
                <a:latin typeface="Arial" pitchFamily="34" charset="0"/>
                <a:cs typeface="Arial" pitchFamily="34" charset="0"/>
              </a:rPr>
            </a:br>
            <a:r>
              <a:rPr lang="en-US" sz="3200" dirty="0" smtClean="0">
                <a:solidFill>
                  <a:schemeClr val="bg1"/>
                </a:solidFill>
                <a:latin typeface="Arial" pitchFamily="34" charset="0"/>
                <a:cs typeface="Arial" pitchFamily="34" charset="0"/>
              </a:rPr>
              <a:t>Review</a:t>
            </a:r>
            <a:endParaRPr lang="en-US" sz="32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371601"/>
            <a:ext cx="7924800" cy="1066800"/>
          </a:xfrm>
        </p:spPr>
        <p:txBody>
          <a:bodyPr>
            <a:normAutofit/>
          </a:bodyPr>
          <a:lstStyle/>
          <a:p>
            <a:r>
              <a:rPr lang="en-US" sz="2400" dirty="0" smtClean="0">
                <a:solidFill>
                  <a:schemeClr val="bg1"/>
                </a:solidFill>
                <a:latin typeface="Arial" pitchFamily="34" charset="0"/>
                <a:cs typeface="Arial" pitchFamily="34" charset="0"/>
              </a:rPr>
              <a:t>Spatial filter passes</a:t>
            </a:r>
          </a:p>
          <a:p>
            <a:pPr lvl="1"/>
            <a:r>
              <a:rPr lang="en-US" sz="2000" dirty="0" smtClean="0">
                <a:solidFill>
                  <a:schemeClr val="bg1"/>
                </a:solidFill>
                <a:latin typeface="Arial" pitchFamily="34" charset="0"/>
                <a:cs typeface="Arial" pitchFamily="34" charset="0"/>
              </a:rPr>
              <a:t>Removes high frequency noise</a:t>
            </a:r>
            <a:endParaRPr lang="en-US" sz="18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p:txBody>
      </p:sp>
      <p:pic>
        <p:nvPicPr>
          <p:cNvPr id="5" name="Picture 4" descr="Noisy.png"/>
          <p:cNvPicPr>
            <a:picLocks noChangeAspect="1"/>
          </p:cNvPicPr>
          <p:nvPr/>
        </p:nvPicPr>
        <p:blipFill>
          <a:blip r:embed="rId3"/>
          <a:stretch>
            <a:fillRect/>
          </a:stretch>
        </p:blipFill>
        <p:spPr>
          <a:xfrm>
            <a:off x="685800" y="2286000"/>
            <a:ext cx="6781800" cy="4507007"/>
          </a:xfrm>
          <a:prstGeom prst="rect">
            <a:avLst/>
          </a:prstGeom>
        </p:spPr>
      </p:pic>
      <p:sp>
        <p:nvSpPr>
          <p:cNvPr id="6" name="Rounded Rectangle 5"/>
          <p:cNvSpPr/>
          <p:nvPr/>
        </p:nvSpPr>
        <p:spPr>
          <a:xfrm>
            <a:off x="7772400" y="3124200"/>
            <a:ext cx="990600" cy="381000"/>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Occlusion</a:t>
            </a:r>
            <a:endParaRPr lang="en-US" sz="1200" dirty="0">
              <a:solidFill>
                <a:schemeClr val="bg1"/>
              </a:solidFill>
              <a:latin typeface="Arial" pitchFamily="34" charset="0"/>
              <a:cs typeface="Arial" pitchFamily="34" charset="0"/>
            </a:endParaRPr>
          </a:p>
        </p:txBody>
      </p:sp>
      <p:cxnSp>
        <p:nvCxnSpPr>
          <p:cNvPr id="12" name="Straight Arrow Connector 11"/>
          <p:cNvCxnSpPr/>
          <p:nvPr/>
        </p:nvCxnSpPr>
        <p:spPr>
          <a:xfrm rot="5400000">
            <a:off x="8192294" y="36187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772400" y="3810000"/>
            <a:ext cx="990600" cy="381000"/>
          </a:xfrm>
          <a:prstGeom prst="roundRect">
            <a:avLst/>
          </a:prstGeom>
          <a:solidFill>
            <a:schemeClr val="accent1">
              <a:lumMod val="75000"/>
            </a:schemeClr>
          </a:solidFill>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Filter</a:t>
            </a:r>
          </a:p>
        </p:txBody>
      </p:sp>
      <p:sp>
        <p:nvSpPr>
          <p:cNvPr id="8" name="TextBox 7"/>
          <p:cNvSpPr txBox="1"/>
          <p:nvPr/>
        </p:nvSpPr>
        <p:spPr>
          <a:xfrm>
            <a:off x="762000" y="2819400"/>
            <a:ext cx="1721497" cy="369332"/>
          </a:xfrm>
          <a:prstGeom prst="rect">
            <a:avLst/>
          </a:prstGeom>
          <a:noFill/>
        </p:spPr>
        <p:txBody>
          <a:bodyPr wrap="none" rtlCol="0">
            <a:spAutoFit/>
          </a:bodyPr>
          <a:lstStyle/>
          <a:p>
            <a:r>
              <a:rPr lang="en-US" dirty="0" smtClean="0"/>
              <a:t>Edges preserved</a:t>
            </a:r>
            <a:endParaRPr lang="en-US" dirty="0"/>
          </a:p>
        </p:txBody>
      </p:sp>
      <p:cxnSp>
        <p:nvCxnSpPr>
          <p:cNvPr id="9" name="Straight Arrow Connector 8"/>
          <p:cNvCxnSpPr/>
          <p:nvPr/>
        </p:nvCxnSpPr>
        <p:spPr>
          <a:xfrm rot="16200000" flipH="1">
            <a:off x="1790700" y="3238500"/>
            <a:ext cx="381000" cy="3048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81200" y="2667000"/>
            <a:ext cx="609600" cy="1524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latin typeface="Arial" pitchFamily="34" charset="0"/>
                <a:cs typeface="Arial" pitchFamily="34" charset="0"/>
              </a:rPr>
              <a:t>Screen Space Ambient Occlusion </a:t>
            </a:r>
            <a:br>
              <a:rPr lang="en-US" sz="3200" dirty="0" smtClean="0">
                <a:solidFill>
                  <a:schemeClr val="bg1"/>
                </a:solidFill>
                <a:latin typeface="Arial" pitchFamily="34" charset="0"/>
                <a:cs typeface="Arial" pitchFamily="34" charset="0"/>
              </a:rPr>
            </a:br>
            <a:r>
              <a:rPr lang="en-US" sz="3200" dirty="0" smtClean="0">
                <a:solidFill>
                  <a:schemeClr val="bg1"/>
                </a:solidFill>
                <a:latin typeface="Arial" pitchFamily="34" charset="0"/>
                <a:cs typeface="Arial" pitchFamily="34" charset="0"/>
              </a:rPr>
              <a:t>Review</a:t>
            </a:r>
            <a:endParaRPr lang="en-US" sz="32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latin typeface="Arial" pitchFamily="34" charset="0"/>
                <a:cs typeface="Arial" pitchFamily="34" charset="0"/>
              </a:rPr>
              <a:t>PC games have shipped with SSAO as a high end feature </a:t>
            </a:r>
          </a:p>
          <a:p>
            <a:r>
              <a:rPr lang="en-US" sz="2400" dirty="0" smtClean="0">
                <a:latin typeface="Arial" pitchFamily="34" charset="0"/>
                <a:cs typeface="Arial" pitchFamily="34" charset="0"/>
              </a:rPr>
              <a:t>Gears 2 first console game (that we’re aware of)</a:t>
            </a:r>
          </a:p>
          <a:p>
            <a:pPr lvl="1"/>
            <a:r>
              <a:rPr lang="en-US" sz="2000" dirty="0" smtClean="0">
                <a:latin typeface="Arial" pitchFamily="34" charset="0"/>
                <a:cs typeface="Arial" pitchFamily="34" charset="0"/>
              </a:rPr>
              <a:t>Many more coming soon!</a:t>
            </a:r>
          </a:p>
          <a:p>
            <a:r>
              <a:rPr lang="en-US" sz="2400" dirty="0" smtClean="0">
                <a:solidFill>
                  <a:schemeClr val="bg1"/>
                </a:solidFill>
                <a:latin typeface="Arial" pitchFamily="34" charset="0"/>
                <a:cs typeface="Arial" pitchFamily="34" charset="0"/>
              </a:rPr>
              <a:t>Lots of available information on making it look good</a:t>
            </a:r>
          </a:p>
          <a:p>
            <a:r>
              <a:rPr lang="en-US" sz="2400" dirty="0" smtClean="0">
                <a:solidFill>
                  <a:schemeClr val="bg1"/>
                </a:solidFill>
                <a:latin typeface="Arial" pitchFamily="34" charset="0"/>
                <a:cs typeface="Arial" pitchFamily="34" charset="0"/>
              </a:rPr>
              <a:t>Only talking about optimizing here</a:t>
            </a:r>
          </a:p>
          <a:p>
            <a:endParaRPr lang="en-US" sz="18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Baseline</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381000" y="1219200"/>
            <a:ext cx="8229600" cy="4525963"/>
          </a:xfrm>
        </p:spPr>
        <p:txBody>
          <a:bodyPr>
            <a:normAutofit/>
          </a:bodyPr>
          <a:lstStyle/>
          <a:p>
            <a:r>
              <a:rPr lang="en-US" sz="2000" dirty="0" smtClean="0">
                <a:solidFill>
                  <a:schemeClr val="bg1"/>
                </a:solidFill>
                <a:latin typeface="Arial" pitchFamily="34" charset="0"/>
                <a:cs typeface="Arial" pitchFamily="34" charset="0"/>
              </a:rPr>
              <a:t>720p, 16 occlusion samples, full res, 20 filter samples</a:t>
            </a:r>
            <a:endParaRPr lang="en-US" sz="2000" dirty="0">
              <a:solidFill>
                <a:schemeClr val="bg1"/>
              </a:solidFill>
              <a:latin typeface="Arial" pitchFamily="34" charset="0"/>
              <a:cs typeface="Arial" pitchFamily="34" charset="0"/>
            </a:endParaRPr>
          </a:p>
        </p:txBody>
      </p:sp>
      <p:pic>
        <p:nvPicPr>
          <p:cNvPr id="6" name="Picture 5" descr="1BaselineLitNoAO.png"/>
          <p:cNvPicPr>
            <a:picLocks noChangeAspect="1"/>
          </p:cNvPicPr>
          <p:nvPr/>
        </p:nvPicPr>
        <p:blipFill>
          <a:blip r:embed="rId4"/>
          <a:stretch>
            <a:fillRect/>
          </a:stretch>
        </p:blipFill>
        <p:spPr>
          <a:xfrm>
            <a:off x="228600" y="1759527"/>
            <a:ext cx="8686800" cy="4800600"/>
          </a:xfrm>
          <a:prstGeom prst="rect">
            <a:avLst/>
          </a:prstGeom>
        </p:spPr>
      </p:pic>
      <p:sp>
        <p:nvSpPr>
          <p:cNvPr id="7" name="TextBox 6"/>
          <p:cNvSpPr txBox="1"/>
          <p:nvPr/>
        </p:nvSpPr>
        <p:spPr>
          <a:xfrm>
            <a:off x="3352800" y="6019800"/>
            <a:ext cx="3962400" cy="369332"/>
          </a:xfrm>
          <a:prstGeom prst="rect">
            <a:avLst/>
          </a:prstGeom>
          <a:noFill/>
        </p:spPr>
        <p:txBody>
          <a:bodyPr wrap="square" rtlCol="0">
            <a:spAutoFit/>
          </a:bodyPr>
          <a:lstStyle/>
          <a:p>
            <a:r>
              <a:rPr lang="en-US" dirty="0" smtClean="0">
                <a:latin typeface="Arial" pitchFamily="34" charset="0"/>
                <a:cs typeface="Arial" pitchFamily="34" charset="0"/>
              </a:rPr>
              <a:t>Ambient Occlusion only</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Gore Goals</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Goals:</a:t>
            </a:r>
          </a:p>
          <a:p>
            <a:pPr lvl="1"/>
            <a:r>
              <a:rPr lang="en-US" sz="2000" dirty="0" smtClean="0">
                <a:solidFill>
                  <a:schemeClr val="bg1"/>
                </a:solidFill>
                <a:latin typeface="Arial" pitchFamily="34" charset="0"/>
                <a:cs typeface="Arial" pitchFamily="34" charset="0"/>
              </a:rPr>
              <a:t>No seams between breakable pieces</a:t>
            </a:r>
            <a:br>
              <a:rPr lang="en-US" sz="2000" dirty="0" smtClean="0">
                <a:solidFill>
                  <a:schemeClr val="bg1"/>
                </a:solidFill>
                <a:latin typeface="Arial" pitchFamily="34" charset="0"/>
                <a:cs typeface="Arial" pitchFamily="34" charset="0"/>
              </a:rPr>
            </a:br>
            <a:r>
              <a:rPr lang="en-US" sz="2000" dirty="0" smtClean="0">
                <a:solidFill>
                  <a:schemeClr val="bg1"/>
                </a:solidFill>
                <a:latin typeface="Arial" pitchFamily="34" charset="0"/>
                <a:cs typeface="Arial" pitchFamily="34" charset="0"/>
              </a:rPr>
              <a:t>(Gears of War 1 used rigid 1-bone skinning)</a:t>
            </a:r>
          </a:p>
          <a:p>
            <a:pPr lvl="1"/>
            <a:r>
              <a:rPr lang="en-US" sz="2000" dirty="0" smtClean="0">
                <a:solidFill>
                  <a:schemeClr val="bg1"/>
                </a:solidFill>
                <a:latin typeface="Arial" pitchFamily="34" charset="0"/>
                <a:cs typeface="Arial" pitchFamily="34" charset="0"/>
              </a:rPr>
              <a:t>Dismember skinned meshes (e.g. ragdolls)</a:t>
            </a:r>
          </a:p>
          <a:p>
            <a:pPr lvl="1"/>
            <a:r>
              <a:rPr lang="en-US" sz="2000" dirty="0" smtClean="0">
                <a:solidFill>
                  <a:schemeClr val="bg1"/>
                </a:solidFill>
                <a:latin typeface="Arial" pitchFamily="34" charset="0"/>
                <a:cs typeface="Arial" pitchFamily="34" charset="0"/>
              </a:rPr>
              <a:t>Hand-modeled internals</a:t>
            </a:r>
          </a:p>
          <a:p>
            <a:pPr lvl="1"/>
            <a:r>
              <a:rPr lang="en-US" sz="2000" dirty="0" smtClean="0">
                <a:solidFill>
                  <a:schemeClr val="bg1"/>
                </a:solidFill>
                <a:latin typeface="Arial" pitchFamily="34" charset="0"/>
                <a:cs typeface="Arial" pitchFamily="34" charset="0"/>
              </a:rPr>
              <a:t>Minimal impact on undamaged meshes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Baseline</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381000" y="1219200"/>
            <a:ext cx="8229600" cy="4525963"/>
          </a:xfrm>
        </p:spPr>
        <p:txBody>
          <a:bodyPr>
            <a:normAutofit/>
          </a:bodyPr>
          <a:lstStyle/>
          <a:p>
            <a:r>
              <a:rPr lang="en-US" sz="2000" dirty="0" smtClean="0">
                <a:solidFill>
                  <a:schemeClr val="bg1"/>
                </a:solidFill>
                <a:latin typeface="Arial" pitchFamily="34" charset="0"/>
                <a:cs typeface="Arial" pitchFamily="34" charset="0"/>
              </a:rPr>
              <a:t>720p, 16 occlusion samples, full res, 20 filter samples</a:t>
            </a:r>
            <a:endParaRPr lang="en-US" sz="2000" dirty="0">
              <a:solidFill>
                <a:schemeClr val="bg1"/>
              </a:solidFill>
              <a:latin typeface="Arial" pitchFamily="34" charset="0"/>
              <a:cs typeface="Arial" pitchFamily="34" charset="0"/>
            </a:endParaRPr>
          </a:p>
        </p:txBody>
      </p:sp>
      <p:pic>
        <p:nvPicPr>
          <p:cNvPr id="4" name="Picture 3" descr="1BaselineLitNoAO.png"/>
          <p:cNvPicPr>
            <a:picLocks noChangeAspect="1"/>
          </p:cNvPicPr>
          <p:nvPr/>
        </p:nvPicPr>
        <p:blipFill>
          <a:blip r:embed="rId4"/>
          <a:stretch>
            <a:fillRect/>
          </a:stretch>
        </p:blipFill>
        <p:spPr>
          <a:xfrm>
            <a:off x="228600" y="1759527"/>
            <a:ext cx="8686800" cy="4800600"/>
          </a:xfrm>
          <a:prstGeom prst="rect">
            <a:avLst/>
          </a:prstGeom>
        </p:spPr>
      </p:pic>
      <p:sp>
        <p:nvSpPr>
          <p:cNvPr id="5" name="TextBox 4"/>
          <p:cNvSpPr txBox="1"/>
          <p:nvPr/>
        </p:nvSpPr>
        <p:spPr>
          <a:xfrm>
            <a:off x="4267200" y="6019800"/>
            <a:ext cx="3962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Lit</a:t>
            </a: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Baseline</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381000" y="1219200"/>
            <a:ext cx="8229600" cy="4525963"/>
          </a:xfrm>
        </p:spPr>
        <p:txBody>
          <a:bodyPr>
            <a:normAutofit/>
          </a:bodyPr>
          <a:lstStyle/>
          <a:p>
            <a:r>
              <a:rPr lang="en-US" sz="2000" dirty="0" smtClean="0">
                <a:solidFill>
                  <a:schemeClr val="bg1"/>
                </a:solidFill>
                <a:latin typeface="Arial" pitchFamily="34" charset="0"/>
                <a:cs typeface="Arial" pitchFamily="34" charset="0"/>
              </a:rPr>
              <a:t>720p, 16 occlusion samples, full res, 20 filter samples</a:t>
            </a:r>
            <a:endParaRPr lang="en-US" sz="2000" dirty="0">
              <a:solidFill>
                <a:schemeClr val="bg1"/>
              </a:solidFill>
              <a:latin typeface="Arial" pitchFamily="34" charset="0"/>
              <a:cs typeface="Arial" pitchFamily="34" charset="0"/>
            </a:endParaRPr>
          </a:p>
        </p:txBody>
      </p:sp>
      <p:pic>
        <p:nvPicPr>
          <p:cNvPr id="4" name="Picture 3" descr="1BaselineLitNoAO.png"/>
          <p:cNvPicPr>
            <a:picLocks noChangeAspect="1"/>
          </p:cNvPicPr>
          <p:nvPr/>
        </p:nvPicPr>
        <p:blipFill>
          <a:blip r:embed="rId4"/>
          <a:stretch>
            <a:fillRect/>
          </a:stretch>
        </p:blipFill>
        <p:spPr>
          <a:xfrm>
            <a:off x="228600" y="1759527"/>
            <a:ext cx="8686800" cy="4800600"/>
          </a:xfrm>
          <a:prstGeom prst="rect">
            <a:avLst/>
          </a:prstGeom>
        </p:spPr>
      </p:pic>
      <p:sp>
        <p:nvSpPr>
          <p:cNvPr id="5" name="TextBox 4"/>
          <p:cNvSpPr txBox="1"/>
          <p:nvPr/>
        </p:nvSpPr>
        <p:spPr>
          <a:xfrm>
            <a:off x="3200400" y="6019800"/>
            <a:ext cx="3962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Lit and Ambient Occlusion</a:t>
            </a: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chemeClr val="bg1"/>
                </a:solidFill>
                <a:latin typeface="Arial" pitchFamily="34" charset="0"/>
                <a:cs typeface="Arial" pitchFamily="34" charset="0"/>
              </a:rPr>
              <a:t>Screen Space Ambient Occlusion Optimizations </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Motivation</a:t>
            </a:r>
          </a:p>
          <a:p>
            <a:pPr lvl="1"/>
            <a:r>
              <a:rPr lang="en-US" sz="2000" dirty="0" smtClean="0">
                <a:solidFill>
                  <a:schemeClr val="bg1"/>
                </a:solidFill>
                <a:latin typeface="Arial" pitchFamily="34" charset="0"/>
                <a:cs typeface="Arial" pitchFamily="34" charset="0"/>
              </a:rPr>
              <a:t>Shortage of GPU resources</a:t>
            </a:r>
          </a:p>
          <a:p>
            <a:pPr lvl="1"/>
            <a:r>
              <a:rPr lang="en-US" sz="2000" dirty="0" smtClean="0">
                <a:solidFill>
                  <a:schemeClr val="bg1"/>
                </a:solidFill>
                <a:latin typeface="Arial" pitchFamily="34" charset="0"/>
                <a:cs typeface="Arial" pitchFamily="34" charset="0"/>
              </a:rPr>
              <a:t>Targeting console hardware</a:t>
            </a:r>
          </a:p>
          <a:p>
            <a:r>
              <a:rPr lang="en-US" sz="2400" dirty="0">
                <a:solidFill>
                  <a:schemeClr val="bg1"/>
                </a:solidFill>
                <a:latin typeface="Arial" pitchFamily="34" charset="0"/>
                <a:cs typeface="Arial" pitchFamily="34" charset="0"/>
              </a:rPr>
              <a:t>T</a:t>
            </a:r>
            <a:r>
              <a:rPr lang="en-US" sz="2400" dirty="0" smtClean="0">
                <a:solidFill>
                  <a:schemeClr val="bg1"/>
                </a:solidFill>
                <a:latin typeface="Arial" pitchFamily="34" charset="0"/>
                <a:cs typeface="Arial" pitchFamily="34" charset="0"/>
              </a:rPr>
              <a:t>rade off quality for performance</a:t>
            </a:r>
            <a:endParaRPr lang="en-US" sz="2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Occlusion Pass</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381000" y="1295400"/>
            <a:ext cx="8229600" cy="4525963"/>
          </a:xfrm>
        </p:spPr>
        <p:txBody>
          <a:bodyPr>
            <a:normAutofit/>
          </a:bodyPr>
          <a:lstStyle/>
          <a:p>
            <a:r>
              <a:rPr lang="en-US" sz="2400" dirty="0" smtClean="0">
                <a:solidFill>
                  <a:schemeClr val="bg1"/>
                </a:solidFill>
                <a:latin typeface="Arial" pitchFamily="34" charset="0"/>
                <a:cs typeface="Arial" pitchFamily="34" charset="0"/>
              </a:rPr>
              <a:t>Reduce neighbor samples</a:t>
            </a:r>
          </a:p>
          <a:p>
            <a:pPr lvl="1"/>
            <a:r>
              <a:rPr lang="en-US" sz="2000" dirty="0" smtClean="0">
                <a:solidFill>
                  <a:schemeClr val="bg1"/>
                </a:solidFill>
                <a:latin typeface="Arial" pitchFamily="34" charset="0"/>
                <a:cs typeface="Arial" pitchFamily="34" charset="0"/>
              </a:rPr>
              <a:t>Multi-frequency occlusion is lost</a:t>
            </a:r>
          </a:p>
        </p:txBody>
      </p:sp>
      <p:pic>
        <p:nvPicPr>
          <p:cNvPr id="4" name="Picture 3" descr="1BaselineLitNoAO.png"/>
          <p:cNvPicPr>
            <a:picLocks noChangeAspect="1"/>
          </p:cNvPicPr>
          <p:nvPr/>
        </p:nvPicPr>
        <p:blipFill>
          <a:blip r:embed="rId4"/>
          <a:stretch>
            <a:fillRect/>
          </a:stretch>
        </p:blipFill>
        <p:spPr>
          <a:xfrm>
            <a:off x="457200" y="2133600"/>
            <a:ext cx="8229600" cy="4547936"/>
          </a:xfrm>
          <a:prstGeom prst="rect">
            <a:avLst/>
          </a:prstGeom>
        </p:spPr>
      </p:pic>
      <p:sp>
        <p:nvSpPr>
          <p:cNvPr id="5" name="TextBox 4"/>
          <p:cNvSpPr txBox="1"/>
          <p:nvPr/>
        </p:nvSpPr>
        <p:spPr>
          <a:xfrm>
            <a:off x="2362200" y="6096000"/>
            <a:ext cx="4114800" cy="369332"/>
          </a:xfrm>
          <a:prstGeom prst="rect">
            <a:avLst/>
          </a:prstGeom>
          <a:noFill/>
        </p:spPr>
        <p:txBody>
          <a:bodyPr wrap="square" rtlCol="0">
            <a:spAutoFit/>
          </a:bodyPr>
          <a:lstStyle/>
          <a:p>
            <a:r>
              <a:rPr lang="en-US" dirty="0" smtClean="0">
                <a:latin typeface="Arial" pitchFamily="34" charset="0"/>
                <a:cs typeface="Arial" pitchFamily="34" charset="0"/>
              </a:rPr>
              <a:t>8 occlusion samples, 12 filter samples</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Occlusion Pass</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381000" y="1295400"/>
            <a:ext cx="8229600" cy="4525963"/>
          </a:xfrm>
        </p:spPr>
        <p:txBody>
          <a:bodyPr>
            <a:normAutofit/>
          </a:bodyPr>
          <a:lstStyle/>
          <a:p>
            <a:r>
              <a:rPr lang="en-US" sz="2400" dirty="0" smtClean="0">
                <a:solidFill>
                  <a:schemeClr val="bg1"/>
                </a:solidFill>
                <a:latin typeface="Arial" pitchFamily="34" charset="0"/>
                <a:cs typeface="Arial" pitchFamily="34" charset="0"/>
              </a:rPr>
              <a:t>Reduce neighbor samples</a:t>
            </a:r>
          </a:p>
          <a:p>
            <a:pPr lvl="1"/>
            <a:r>
              <a:rPr lang="en-US" sz="2000" dirty="0" smtClean="0">
                <a:solidFill>
                  <a:schemeClr val="bg1"/>
                </a:solidFill>
                <a:latin typeface="Arial" pitchFamily="34" charset="0"/>
                <a:cs typeface="Arial" pitchFamily="34" charset="0"/>
              </a:rPr>
              <a:t>Multi-frequency occlusion is lost</a:t>
            </a:r>
          </a:p>
        </p:txBody>
      </p:sp>
      <p:sp>
        <p:nvSpPr>
          <p:cNvPr id="5" name="TextBox 4"/>
          <p:cNvSpPr txBox="1"/>
          <p:nvPr/>
        </p:nvSpPr>
        <p:spPr>
          <a:xfrm>
            <a:off x="152400" y="2209800"/>
            <a:ext cx="42672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16 occlusion samples, 20 filter samples</a:t>
            </a:r>
            <a:endParaRPr lang="en-US" dirty="0">
              <a:solidFill>
                <a:schemeClr val="bg1"/>
              </a:solidFill>
              <a:latin typeface="Arial" pitchFamily="34" charset="0"/>
              <a:cs typeface="Arial" pitchFamily="34" charset="0"/>
            </a:endParaRPr>
          </a:p>
        </p:txBody>
      </p:sp>
      <p:sp>
        <p:nvSpPr>
          <p:cNvPr id="7" name="TextBox 6"/>
          <p:cNvSpPr txBox="1"/>
          <p:nvPr/>
        </p:nvSpPr>
        <p:spPr>
          <a:xfrm>
            <a:off x="4648200" y="2209800"/>
            <a:ext cx="41148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8 occlusion samples, 12 filter samples</a:t>
            </a:r>
            <a:endParaRPr lang="en-US" dirty="0">
              <a:solidFill>
                <a:schemeClr val="bg1"/>
              </a:solidFill>
              <a:latin typeface="Arial" pitchFamily="34" charset="0"/>
              <a:cs typeface="Arial" pitchFamily="34" charset="0"/>
            </a:endParaRPr>
          </a:p>
        </p:txBody>
      </p:sp>
      <p:pic>
        <p:nvPicPr>
          <p:cNvPr id="8" name="Picture 7" descr="3HighSampleCompare.png"/>
          <p:cNvPicPr>
            <a:picLocks noChangeAspect="1"/>
          </p:cNvPicPr>
          <p:nvPr/>
        </p:nvPicPr>
        <p:blipFill>
          <a:blip r:embed="rId3"/>
          <a:stretch>
            <a:fillRect/>
          </a:stretch>
        </p:blipFill>
        <p:spPr>
          <a:xfrm>
            <a:off x="533400" y="2743200"/>
            <a:ext cx="3581400" cy="3234365"/>
          </a:xfrm>
          <a:prstGeom prst="rect">
            <a:avLst/>
          </a:prstGeom>
        </p:spPr>
      </p:pic>
      <p:pic>
        <p:nvPicPr>
          <p:cNvPr id="9" name="Picture 8" descr="3LowSampleCompare.png"/>
          <p:cNvPicPr>
            <a:picLocks noChangeAspect="1"/>
          </p:cNvPicPr>
          <p:nvPr/>
        </p:nvPicPr>
        <p:blipFill>
          <a:blip r:embed="rId4"/>
          <a:stretch>
            <a:fillRect/>
          </a:stretch>
        </p:blipFill>
        <p:spPr>
          <a:xfrm>
            <a:off x="4419600" y="2743200"/>
            <a:ext cx="3581400" cy="3234365"/>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Occlusion Pass</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Texture cache thrashing</a:t>
            </a:r>
          </a:p>
          <a:p>
            <a:pPr lvl="1"/>
            <a:r>
              <a:rPr lang="en-US" sz="2000" dirty="0" smtClean="0">
                <a:solidFill>
                  <a:schemeClr val="bg1"/>
                </a:solidFill>
                <a:latin typeface="Arial" pitchFamily="34" charset="0"/>
                <a:cs typeface="Arial" pitchFamily="34" charset="0"/>
              </a:rPr>
              <a:t>Due to random per-pixel offsets</a:t>
            </a:r>
          </a:p>
          <a:p>
            <a:r>
              <a:rPr lang="en-US" sz="2400" dirty="0" smtClean="0">
                <a:solidFill>
                  <a:schemeClr val="bg1"/>
                </a:solidFill>
                <a:latin typeface="Arial" pitchFamily="34" charset="0"/>
                <a:cs typeface="Arial" pitchFamily="34" charset="0"/>
              </a:rPr>
              <a:t>Clamp offset radius in screen space</a:t>
            </a:r>
          </a:p>
          <a:p>
            <a:endParaRPr lang="en-US" sz="24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Down sampling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295400"/>
            <a:ext cx="8229600" cy="4525963"/>
          </a:xfrm>
        </p:spPr>
        <p:txBody>
          <a:bodyPr>
            <a:normAutofit/>
          </a:bodyPr>
          <a:lstStyle/>
          <a:p>
            <a:r>
              <a:rPr lang="en-US" sz="2400" dirty="0" smtClean="0">
                <a:solidFill>
                  <a:schemeClr val="bg1"/>
                </a:solidFill>
                <a:latin typeface="Arial" pitchFamily="34" charset="0"/>
                <a:cs typeface="Arial" pitchFamily="34" charset="0"/>
              </a:rPr>
              <a:t>Downsized render target</a:t>
            </a:r>
          </a:p>
          <a:p>
            <a:pPr lvl="1"/>
            <a:r>
              <a:rPr lang="en-US" sz="2000" dirty="0" smtClean="0">
                <a:solidFill>
                  <a:schemeClr val="bg1"/>
                </a:solidFill>
                <a:latin typeface="Arial" pitchFamily="34" charset="0"/>
                <a:cs typeface="Arial" pitchFamily="34" charset="0"/>
              </a:rPr>
              <a:t>AO is mostly low frequency</a:t>
            </a:r>
          </a:p>
        </p:txBody>
      </p:sp>
      <p:pic>
        <p:nvPicPr>
          <p:cNvPr id="4" name="Picture 3" descr="1BaselineLitNoAO.png"/>
          <p:cNvPicPr>
            <a:picLocks noChangeAspect="1"/>
          </p:cNvPicPr>
          <p:nvPr/>
        </p:nvPicPr>
        <p:blipFill>
          <a:blip r:embed="rId4"/>
          <a:stretch>
            <a:fillRect/>
          </a:stretch>
        </p:blipFill>
        <p:spPr>
          <a:xfrm>
            <a:off x="457201" y="2133600"/>
            <a:ext cx="8229598" cy="4547936"/>
          </a:xfrm>
          <a:prstGeom prst="rect">
            <a:avLst/>
          </a:prstGeom>
        </p:spPr>
      </p:pic>
      <p:sp>
        <p:nvSpPr>
          <p:cNvPr id="5" name="TextBox 4"/>
          <p:cNvSpPr txBox="1"/>
          <p:nvPr/>
        </p:nvSpPr>
        <p:spPr>
          <a:xfrm>
            <a:off x="2362200" y="6096000"/>
            <a:ext cx="4114800" cy="369332"/>
          </a:xfrm>
          <a:prstGeom prst="rect">
            <a:avLst/>
          </a:prstGeom>
          <a:noFill/>
        </p:spPr>
        <p:txBody>
          <a:bodyPr wrap="square" rtlCol="0">
            <a:spAutoFit/>
          </a:bodyPr>
          <a:lstStyle/>
          <a:p>
            <a:r>
              <a:rPr lang="en-US" dirty="0" smtClean="0">
                <a:latin typeface="Arial" pitchFamily="34" charset="0"/>
                <a:cs typeface="Arial" pitchFamily="34" charset="0"/>
              </a:rPr>
              <a:t>Down sampled by a factor of two</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Down sampling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295401"/>
            <a:ext cx="8229600" cy="914400"/>
          </a:xfrm>
        </p:spPr>
        <p:txBody>
          <a:bodyPr>
            <a:normAutofit/>
          </a:bodyPr>
          <a:lstStyle/>
          <a:p>
            <a:r>
              <a:rPr lang="en-US" sz="2400" dirty="0" smtClean="0">
                <a:solidFill>
                  <a:schemeClr val="bg1"/>
                </a:solidFill>
                <a:latin typeface="Arial" pitchFamily="34" charset="0"/>
                <a:cs typeface="Arial" pitchFamily="34" charset="0"/>
              </a:rPr>
              <a:t>Downsized render target</a:t>
            </a:r>
          </a:p>
          <a:p>
            <a:pPr lvl="1"/>
            <a:r>
              <a:rPr lang="en-US" sz="2000" dirty="0" smtClean="0">
                <a:solidFill>
                  <a:schemeClr val="bg1"/>
                </a:solidFill>
                <a:latin typeface="Arial" pitchFamily="34" charset="0"/>
                <a:cs typeface="Arial" pitchFamily="34" charset="0"/>
              </a:rPr>
              <a:t>AO is mostly low frequency</a:t>
            </a:r>
          </a:p>
        </p:txBody>
      </p:sp>
      <p:sp>
        <p:nvSpPr>
          <p:cNvPr id="6" name="TextBox 5"/>
          <p:cNvSpPr txBox="1"/>
          <p:nvPr/>
        </p:nvSpPr>
        <p:spPr>
          <a:xfrm>
            <a:off x="1371600" y="2286000"/>
            <a:ext cx="41148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Full resolution</a:t>
            </a:r>
            <a:endParaRPr lang="en-US" dirty="0">
              <a:solidFill>
                <a:schemeClr val="bg1"/>
              </a:solidFill>
              <a:latin typeface="Arial" pitchFamily="34" charset="0"/>
              <a:cs typeface="Arial" pitchFamily="34" charset="0"/>
            </a:endParaRPr>
          </a:p>
        </p:txBody>
      </p:sp>
      <p:sp>
        <p:nvSpPr>
          <p:cNvPr id="7" name="TextBox 6"/>
          <p:cNvSpPr txBox="1"/>
          <p:nvPr/>
        </p:nvSpPr>
        <p:spPr>
          <a:xfrm>
            <a:off x="4800600" y="2286000"/>
            <a:ext cx="41148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Down sampled by a factor of two</a:t>
            </a:r>
            <a:endParaRPr lang="en-US" dirty="0">
              <a:solidFill>
                <a:schemeClr val="bg1"/>
              </a:solidFill>
              <a:latin typeface="Arial" pitchFamily="34" charset="0"/>
              <a:cs typeface="Arial" pitchFamily="34" charset="0"/>
            </a:endParaRPr>
          </a:p>
        </p:txBody>
      </p:sp>
      <p:pic>
        <p:nvPicPr>
          <p:cNvPr id="8" name="Picture 7" descr="3HighSampleCompare.png"/>
          <p:cNvPicPr>
            <a:picLocks noChangeAspect="1"/>
          </p:cNvPicPr>
          <p:nvPr/>
        </p:nvPicPr>
        <p:blipFill>
          <a:blip r:embed="rId3"/>
          <a:stretch>
            <a:fillRect/>
          </a:stretch>
        </p:blipFill>
        <p:spPr>
          <a:xfrm>
            <a:off x="533400" y="2743200"/>
            <a:ext cx="3581399" cy="3234365"/>
          </a:xfrm>
          <a:prstGeom prst="rect">
            <a:avLst/>
          </a:prstGeom>
        </p:spPr>
      </p:pic>
      <p:pic>
        <p:nvPicPr>
          <p:cNvPr id="9" name="Picture 8" descr="3LowSampleCompare.png"/>
          <p:cNvPicPr>
            <a:picLocks noChangeAspect="1"/>
          </p:cNvPicPr>
          <p:nvPr/>
        </p:nvPicPr>
        <p:blipFill>
          <a:blip r:embed="rId4"/>
          <a:stretch>
            <a:fillRect/>
          </a:stretch>
        </p:blipFill>
        <p:spPr>
          <a:xfrm>
            <a:off x="4419600" y="2743200"/>
            <a:ext cx="3581399" cy="3234365"/>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Down sampling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295400"/>
            <a:ext cx="8229600" cy="4525963"/>
          </a:xfrm>
        </p:spPr>
        <p:txBody>
          <a:bodyPr>
            <a:normAutofit/>
          </a:bodyPr>
          <a:lstStyle/>
          <a:p>
            <a:r>
              <a:rPr lang="en-US" sz="2400" dirty="0" smtClean="0">
                <a:solidFill>
                  <a:schemeClr val="bg1"/>
                </a:solidFill>
                <a:latin typeface="Arial" pitchFamily="34" charset="0"/>
                <a:cs typeface="Arial" pitchFamily="34" charset="0"/>
              </a:rPr>
              <a:t>Downsized render target</a:t>
            </a:r>
          </a:p>
          <a:p>
            <a:pPr lvl="1"/>
            <a:r>
              <a:rPr lang="en-US" sz="2000" dirty="0" smtClean="0">
                <a:solidFill>
                  <a:schemeClr val="bg1"/>
                </a:solidFill>
                <a:latin typeface="Arial" pitchFamily="34" charset="0"/>
                <a:cs typeface="Arial" pitchFamily="34" charset="0"/>
              </a:rPr>
              <a:t>Use furthest of source depths</a:t>
            </a:r>
          </a:p>
          <a:p>
            <a:pPr lvl="2"/>
            <a:r>
              <a:rPr lang="en-US" sz="1600" dirty="0" smtClean="0">
                <a:solidFill>
                  <a:schemeClr val="bg1"/>
                </a:solidFill>
                <a:latin typeface="Arial" pitchFamily="34" charset="0"/>
                <a:cs typeface="Arial" pitchFamily="34" charset="0"/>
              </a:rPr>
              <a:t>Effectively shrinks silhouettes of nearby objects</a:t>
            </a:r>
          </a:p>
        </p:txBody>
      </p:sp>
      <p:sp>
        <p:nvSpPr>
          <p:cNvPr id="4" name="TextBox 3"/>
          <p:cNvSpPr txBox="1"/>
          <p:nvPr/>
        </p:nvSpPr>
        <p:spPr>
          <a:xfrm>
            <a:off x="838200" y="2514600"/>
            <a:ext cx="41148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Using one source depth</a:t>
            </a:r>
            <a:endParaRPr lang="en-US" dirty="0">
              <a:solidFill>
                <a:schemeClr val="bg1"/>
              </a:solidFill>
              <a:latin typeface="Arial" pitchFamily="34" charset="0"/>
              <a:cs typeface="Arial" pitchFamily="34" charset="0"/>
            </a:endParaRPr>
          </a:p>
        </p:txBody>
      </p:sp>
      <p:sp>
        <p:nvSpPr>
          <p:cNvPr id="5" name="TextBox 4"/>
          <p:cNvSpPr txBox="1"/>
          <p:nvPr/>
        </p:nvSpPr>
        <p:spPr>
          <a:xfrm>
            <a:off x="4648200" y="2514600"/>
            <a:ext cx="41148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Using furthest of source depths</a:t>
            </a:r>
          </a:p>
        </p:txBody>
      </p:sp>
      <p:pic>
        <p:nvPicPr>
          <p:cNvPr id="6" name="Picture 5" descr="3HighSampleCompare.png"/>
          <p:cNvPicPr>
            <a:picLocks noChangeAspect="1"/>
          </p:cNvPicPr>
          <p:nvPr/>
        </p:nvPicPr>
        <p:blipFill>
          <a:blip r:embed="rId3"/>
          <a:stretch>
            <a:fillRect/>
          </a:stretch>
        </p:blipFill>
        <p:spPr>
          <a:xfrm>
            <a:off x="402078" y="2971800"/>
            <a:ext cx="3539243" cy="3234365"/>
          </a:xfrm>
          <a:prstGeom prst="rect">
            <a:avLst/>
          </a:prstGeom>
        </p:spPr>
      </p:pic>
      <p:pic>
        <p:nvPicPr>
          <p:cNvPr id="7" name="Picture 6" descr="3LowSampleCompare.png"/>
          <p:cNvPicPr>
            <a:picLocks noChangeAspect="1"/>
          </p:cNvPicPr>
          <p:nvPr/>
        </p:nvPicPr>
        <p:blipFill>
          <a:blip r:embed="rId4"/>
          <a:stretch>
            <a:fillRect/>
          </a:stretch>
        </p:blipFill>
        <p:spPr>
          <a:xfrm>
            <a:off x="4288278" y="2971800"/>
            <a:ext cx="3539243" cy="3234365"/>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Down sampling</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457200" y="1600201"/>
            <a:ext cx="7696200" cy="4419599"/>
          </a:xfrm>
        </p:spPr>
        <p:txBody>
          <a:bodyPr>
            <a:normAutofit/>
          </a:bodyPr>
          <a:lstStyle/>
          <a:p>
            <a:r>
              <a:rPr lang="en-US" dirty="0" smtClean="0">
                <a:solidFill>
                  <a:schemeClr val="bg1"/>
                </a:solidFill>
                <a:latin typeface="Arial" pitchFamily="34" charset="0"/>
                <a:cs typeface="Arial" pitchFamily="34" charset="0"/>
              </a:rPr>
              <a:t>Downsized render target</a:t>
            </a:r>
          </a:p>
          <a:p>
            <a:pPr lvl="1"/>
            <a:r>
              <a:rPr lang="en-US" sz="2400" dirty="0" smtClean="0">
                <a:solidFill>
                  <a:schemeClr val="bg1"/>
                </a:solidFill>
                <a:latin typeface="Arial" pitchFamily="34" charset="0"/>
                <a:cs typeface="Arial" pitchFamily="34" charset="0"/>
              </a:rPr>
              <a:t>Store depth in same render target as occlusion</a:t>
            </a:r>
          </a:p>
          <a:p>
            <a:pPr lvl="2"/>
            <a:r>
              <a:rPr lang="en-US" sz="2000" dirty="0">
                <a:solidFill>
                  <a:schemeClr val="bg1"/>
                </a:solidFill>
                <a:latin typeface="Arial" pitchFamily="34" charset="0"/>
                <a:cs typeface="Arial" pitchFamily="34" charset="0"/>
              </a:rPr>
              <a:t>O</a:t>
            </a:r>
            <a:r>
              <a:rPr lang="en-US" sz="2000" dirty="0" smtClean="0">
                <a:solidFill>
                  <a:schemeClr val="bg1"/>
                </a:solidFill>
                <a:latin typeface="Arial" pitchFamily="34" charset="0"/>
                <a:cs typeface="Arial" pitchFamily="34" charset="0"/>
              </a:rPr>
              <a:t>cclusion and filtering passes can reuse</a:t>
            </a:r>
          </a:p>
          <a:p>
            <a:pPr lvl="2"/>
            <a:r>
              <a:rPr lang="en-US" sz="2000" dirty="0">
                <a:solidFill>
                  <a:schemeClr val="bg1"/>
                </a:solidFill>
                <a:latin typeface="Arial" pitchFamily="34" charset="0"/>
                <a:cs typeface="Arial" pitchFamily="34" charset="0"/>
              </a:rPr>
              <a:t>L</a:t>
            </a:r>
            <a:r>
              <a:rPr lang="en-US" sz="2000" dirty="0" smtClean="0">
                <a:solidFill>
                  <a:schemeClr val="bg1"/>
                </a:solidFill>
                <a:latin typeface="Arial" pitchFamily="34" charset="0"/>
                <a:cs typeface="Arial" pitchFamily="34" charset="0"/>
              </a:rPr>
              <a:t>ater passes can get occlusion and depth with one texture lookup</a:t>
            </a:r>
          </a:p>
          <a:p>
            <a:pPr lvl="2"/>
            <a:r>
              <a:rPr lang="en-US" sz="2000" dirty="0" smtClean="0">
                <a:solidFill>
                  <a:schemeClr val="bg1"/>
                </a:solidFill>
                <a:latin typeface="Arial" pitchFamily="34" charset="0"/>
                <a:cs typeface="Arial" pitchFamily="34" charset="0"/>
              </a:rPr>
              <a:t>Using RG16F</a:t>
            </a:r>
          </a:p>
          <a:p>
            <a:pPr lvl="1"/>
            <a:r>
              <a:rPr lang="en-US" sz="2400" dirty="0" smtClean="0">
                <a:solidFill>
                  <a:schemeClr val="bg1"/>
                </a:solidFill>
                <a:latin typeface="Arial" pitchFamily="34" charset="0"/>
                <a:cs typeface="Arial" pitchFamily="34" charset="0"/>
              </a:rPr>
              <a:t>Ended up using a down sample factor of </a:t>
            </a:r>
            <a:r>
              <a:rPr lang="en-US" sz="2400" dirty="0" smtClean="0">
                <a:latin typeface="Arial" pitchFamily="34" charset="0"/>
                <a:cs typeface="Arial" pitchFamily="34" charset="0"/>
              </a:rPr>
              <a:t>two</a:t>
            </a:r>
          </a:p>
          <a:p>
            <a:pPr lvl="1"/>
            <a:r>
              <a:rPr lang="en-US" sz="2400" dirty="0" smtClean="0">
                <a:solidFill>
                  <a:schemeClr val="bg1"/>
                </a:solidFill>
                <a:latin typeface="Arial" pitchFamily="34" charset="0"/>
                <a:cs typeface="Arial" pitchFamily="34" charset="0"/>
              </a:rPr>
              <a:t>Reduces </a:t>
            </a:r>
            <a:r>
              <a:rPr lang="en-US" sz="2400" dirty="0">
                <a:solidFill>
                  <a:schemeClr val="bg1"/>
                </a:solidFill>
                <a:latin typeface="Arial" pitchFamily="34" charset="0"/>
                <a:cs typeface="Arial" pitchFamily="34" charset="0"/>
              </a:rPr>
              <a:t>X</a:t>
            </a:r>
            <a:r>
              <a:rPr lang="en-US" sz="2400" dirty="0" smtClean="0">
                <a:solidFill>
                  <a:schemeClr val="bg1"/>
                </a:solidFill>
                <a:latin typeface="Arial" pitchFamily="34" charset="0"/>
                <a:cs typeface="Arial" pitchFamily="34" charset="0"/>
              </a:rPr>
              <a:t>box 360 resolve cost by a factor of four</a:t>
            </a:r>
          </a:p>
        </p:txBody>
      </p:sp>
      <p:sp>
        <p:nvSpPr>
          <p:cNvPr id="4" name="Rounded Rectangle 3"/>
          <p:cNvSpPr/>
          <p:nvPr/>
        </p:nvSpPr>
        <p:spPr>
          <a:xfrm>
            <a:off x="7772400" y="3124200"/>
            <a:ext cx="990600" cy="381000"/>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Occlusion</a:t>
            </a:r>
            <a:endParaRPr lang="en-US" sz="1200" dirty="0">
              <a:solidFill>
                <a:schemeClr val="bg1"/>
              </a:solidFill>
              <a:latin typeface="Arial" pitchFamily="34" charset="0"/>
              <a:cs typeface="Arial" pitchFamily="34" charset="0"/>
            </a:endParaRPr>
          </a:p>
        </p:txBody>
      </p:sp>
      <p:cxnSp>
        <p:nvCxnSpPr>
          <p:cNvPr id="5" name="Straight Arrow Connector 4"/>
          <p:cNvCxnSpPr/>
          <p:nvPr/>
        </p:nvCxnSpPr>
        <p:spPr>
          <a:xfrm rot="5400000">
            <a:off x="8192294" y="36187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7772400" y="3810000"/>
            <a:ext cx="990600" cy="381000"/>
          </a:xfrm>
          <a:prstGeom prst="roundRect">
            <a:avLst/>
          </a:prstGeom>
          <a:solidFill>
            <a:schemeClr val="accent1">
              <a:lumMod val="75000"/>
            </a:schemeClr>
          </a:solidFill>
          <a:ln w="38100">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Filter</a:t>
            </a:r>
          </a:p>
        </p:txBody>
      </p:sp>
      <p:cxnSp>
        <p:nvCxnSpPr>
          <p:cNvPr id="7" name="Straight Arrow Connector 6"/>
          <p:cNvCxnSpPr/>
          <p:nvPr/>
        </p:nvCxnSpPr>
        <p:spPr>
          <a:xfrm rot="5400000">
            <a:off x="8192294" y="30091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772400" y="2438400"/>
            <a:ext cx="990600" cy="457200"/>
          </a:xfrm>
          <a:prstGeom prst="roundRect">
            <a:avLst/>
          </a:prstGeom>
          <a:solidFill>
            <a:schemeClr val="accent1">
              <a:lumMod val="75000"/>
            </a:schemeClr>
          </a:solidFill>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Down sample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Gore Mesh</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Artists make two versions of the skinned mesh</a:t>
            </a:r>
          </a:p>
          <a:p>
            <a:r>
              <a:rPr lang="en-US" sz="2400" dirty="0" smtClean="0">
                <a:solidFill>
                  <a:schemeClr val="bg1"/>
                </a:solidFill>
                <a:latin typeface="Arial" pitchFamily="34" charset="0"/>
                <a:cs typeface="Arial" pitchFamily="34" charset="0"/>
              </a:rPr>
              <a:t>Undamaged mesh with no overhead</a:t>
            </a:r>
          </a:p>
          <a:p>
            <a:r>
              <a:rPr lang="en-US" sz="2400" dirty="0" smtClean="0">
                <a:solidFill>
                  <a:schemeClr val="bg1"/>
                </a:solidFill>
                <a:latin typeface="Arial" pitchFamily="34" charset="0"/>
                <a:cs typeface="Arial" pitchFamily="34" charset="0"/>
              </a:rPr>
              <a:t>Gore mesh with additional information:</a:t>
            </a:r>
          </a:p>
          <a:p>
            <a:pPr lvl="1"/>
            <a:r>
              <a:rPr lang="en-US" sz="2200" dirty="0" smtClean="0">
                <a:solidFill>
                  <a:schemeClr val="bg1"/>
                </a:solidFill>
                <a:latin typeface="Arial" pitchFamily="34" charset="0"/>
                <a:cs typeface="Arial" pitchFamily="34" charset="0"/>
              </a:rPr>
              <a:t>Completely independent of the undamaged mesh</a:t>
            </a:r>
          </a:p>
          <a:p>
            <a:pPr lvl="1"/>
            <a:r>
              <a:rPr lang="en-US" sz="2200" dirty="0" smtClean="0">
                <a:solidFill>
                  <a:schemeClr val="bg1"/>
                </a:solidFill>
                <a:latin typeface="Arial" pitchFamily="34" charset="0"/>
                <a:cs typeface="Arial" pitchFamily="34" charset="0"/>
              </a:rPr>
              <a:t>Full freedom to hand-model cuts and guts</a:t>
            </a:r>
          </a:p>
          <a:p>
            <a:pPr lvl="1"/>
            <a:r>
              <a:rPr lang="en-US" sz="2200" dirty="0" smtClean="0">
                <a:solidFill>
                  <a:schemeClr val="bg1"/>
                </a:solidFill>
                <a:latin typeface="Arial" pitchFamily="34" charset="0"/>
                <a:cs typeface="Arial" pitchFamily="34" charset="0"/>
              </a:rPr>
              <a:t>Can use different/additional textures and shaders</a:t>
            </a:r>
          </a:p>
          <a:p>
            <a:pPr lvl="1"/>
            <a:r>
              <a:rPr lang="en-US" sz="2200" dirty="0" smtClean="0">
                <a:latin typeface="Arial" pitchFamily="34" charset="0"/>
                <a:cs typeface="Arial" pitchFamily="34" charset="0"/>
              </a:rPr>
              <a:t>Pre-cut with all gore pieces separated</a:t>
            </a:r>
          </a:p>
          <a:p>
            <a:pPr lvl="1"/>
            <a:endParaRPr lang="en-US" sz="2200"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Results</a:t>
            </a:r>
            <a:endParaRPr lang="en-US" sz="3600" dirty="0">
              <a:solidFill>
                <a:schemeClr val="bg1"/>
              </a:solidFill>
              <a:latin typeface="Arial" pitchFamily="34" charset="0"/>
              <a:cs typeface="Arial" pitchFamily="34" charset="0"/>
            </a:endParaRPr>
          </a:p>
        </p:txBody>
      </p:sp>
      <p:pic>
        <p:nvPicPr>
          <p:cNvPr id="6" name="NotSmoothedCropped.wmv">
            <a:hlinkClick r:id="" action="ppaction://media"/>
          </p:cNvPr>
          <p:cNvPicPr>
            <a:picLocks noGrp="1" noRot="1" noChangeAspect="1"/>
          </p:cNvPicPr>
          <p:nvPr>
            <p:ph idx="1"/>
            <a:videoFile r:link="rId1"/>
          </p:nvPr>
        </p:nvPicPr>
        <p:blipFill>
          <a:blip r:embed="rId5"/>
          <a:stretch>
            <a:fillRect/>
          </a:stretch>
        </p:blipFill>
        <p:spPr>
          <a:xfrm>
            <a:off x="0" y="1295400"/>
            <a:ext cx="9076266" cy="510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Motivation</a:t>
            </a:r>
          </a:p>
          <a:p>
            <a:pPr lvl="1"/>
            <a:r>
              <a:rPr lang="en-US" sz="2000" dirty="0" smtClean="0">
                <a:solidFill>
                  <a:schemeClr val="bg1"/>
                </a:solidFill>
                <a:latin typeface="Arial" pitchFamily="34" charset="0"/>
                <a:cs typeface="Arial" pitchFamily="34" charset="0"/>
              </a:rPr>
              <a:t>Large spatial filters needed to hide low occlusion samples</a:t>
            </a:r>
          </a:p>
          <a:p>
            <a:pPr lvl="1"/>
            <a:r>
              <a:rPr lang="en-US" sz="2000" dirty="0" smtClean="0">
                <a:solidFill>
                  <a:schemeClr val="bg1"/>
                </a:solidFill>
                <a:latin typeface="Arial" pitchFamily="34" charset="0"/>
                <a:cs typeface="Arial" pitchFamily="34" charset="0"/>
              </a:rPr>
              <a:t>Detail is lost with large filters</a:t>
            </a:r>
          </a:p>
          <a:p>
            <a:pPr lvl="1"/>
            <a:r>
              <a:rPr lang="en-US" sz="2000" dirty="0" smtClean="0">
                <a:solidFill>
                  <a:schemeClr val="bg1"/>
                </a:solidFill>
                <a:latin typeface="Arial" pitchFamily="34" charset="0"/>
                <a:cs typeface="Arial" pitchFamily="34" charset="0"/>
              </a:rPr>
              <a:t>Lots of variance between frames</a:t>
            </a:r>
          </a:p>
          <a:p>
            <a:pPr lvl="2">
              <a:buNone/>
            </a:pPr>
            <a:r>
              <a:rPr lang="en-US" sz="1600" dirty="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Filter the occlusion factor over time</a:t>
            </a:r>
          </a:p>
          <a:p>
            <a:pPr lvl="1"/>
            <a:r>
              <a:rPr lang="en-US" sz="2000" dirty="0" smtClean="0">
                <a:solidFill>
                  <a:schemeClr val="bg1"/>
                </a:solidFill>
                <a:latin typeface="Arial" pitchFamily="34" charset="0"/>
                <a:cs typeface="Arial" pitchFamily="34" charset="0"/>
              </a:rPr>
              <a:t>Reverse </a:t>
            </a:r>
            <a:r>
              <a:rPr lang="en-US" sz="2000" dirty="0" err="1" smtClean="0">
                <a:solidFill>
                  <a:schemeClr val="bg1"/>
                </a:solidFill>
                <a:latin typeface="Arial" pitchFamily="34" charset="0"/>
                <a:cs typeface="Arial" pitchFamily="34" charset="0"/>
              </a:rPr>
              <a:t>Reprojection</a:t>
            </a:r>
            <a:r>
              <a:rPr lang="en-US" sz="2000" dirty="0" smtClean="0">
                <a:solidFill>
                  <a:schemeClr val="bg1"/>
                </a:solidFill>
                <a:latin typeface="Arial" pitchFamily="34" charset="0"/>
                <a:cs typeface="Arial" pitchFamily="34" charset="0"/>
              </a:rPr>
              <a:t> Caching</a:t>
            </a:r>
          </a:p>
          <a:p>
            <a:pPr lvl="2"/>
            <a:r>
              <a:rPr lang="en-US" sz="1800" dirty="0" smtClean="0">
                <a:solidFill>
                  <a:schemeClr val="bg1"/>
                </a:solidFill>
                <a:latin typeface="Arial" pitchFamily="34" charset="0"/>
                <a:cs typeface="Arial" pitchFamily="34" charset="0"/>
              </a:rPr>
              <a:t>Use as a filter instead of an optimization</a:t>
            </a:r>
            <a:r>
              <a:rPr lang="en-US" sz="1600" dirty="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a:t>
            </a:r>
          </a:p>
        </p:txBody>
      </p:sp>
      <p:sp>
        <p:nvSpPr>
          <p:cNvPr id="9" name="Rounded Rectangle 8"/>
          <p:cNvSpPr/>
          <p:nvPr/>
        </p:nvSpPr>
        <p:spPr>
          <a:xfrm>
            <a:off x="7772400" y="3124200"/>
            <a:ext cx="990600" cy="381000"/>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Occlusion</a:t>
            </a:r>
            <a:endParaRPr lang="en-US" sz="1200" dirty="0">
              <a:solidFill>
                <a:schemeClr val="bg1"/>
              </a:solidFill>
              <a:latin typeface="Arial" pitchFamily="34" charset="0"/>
              <a:cs typeface="Arial" pitchFamily="34" charset="0"/>
            </a:endParaRPr>
          </a:p>
        </p:txBody>
      </p:sp>
      <p:cxnSp>
        <p:nvCxnSpPr>
          <p:cNvPr id="10" name="Straight Arrow Connector 9"/>
          <p:cNvCxnSpPr/>
          <p:nvPr/>
        </p:nvCxnSpPr>
        <p:spPr>
          <a:xfrm rot="5400000">
            <a:off x="8192294" y="36187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772400" y="3810000"/>
            <a:ext cx="990600" cy="381000"/>
          </a:xfrm>
          <a:prstGeom prst="roundRect">
            <a:avLst/>
          </a:prstGeom>
          <a:solidFill>
            <a:schemeClr val="accent1">
              <a:lumMod val="75000"/>
            </a:schemeClr>
          </a:solidFill>
          <a:ln w="38100">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Filter</a:t>
            </a:r>
          </a:p>
        </p:txBody>
      </p:sp>
      <p:cxnSp>
        <p:nvCxnSpPr>
          <p:cNvPr id="12" name="Straight Arrow Connector 11"/>
          <p:cNvCxnSpPr/>
          <p:nvPr/>
        </p:nvCxnSpPr>
        <p:spPr>
          <a:xfrm rot="5400000">
            <a:off x="8192294" y="30091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772400" y="2438400"/>
            <a:ext cx="990600" cy="457200"/>
          </a:xfrm>
          <a:prstGeom prst="roundRect">
            <a:avLst/>
          </a:prstGeom>
          <a:solidFill>
            <a:schemeClr val="accent1">
              <a:lumMod val="75000"/>
            </a:schemeClr>
          </a:solidFill>
          <a:ln w="38100">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Down sample</a:t>
            </a:r>
          </a:p>
        </p:txBody>
      </p:sp>
      <p:cxnSp>
        <p:nvCxnSpPr>
          <p:cNvPr id="14" name="Straight Arrow Connector 13"/>
          <p:cNvCxnSpPr/>
          <p:nvPr/>
        </p:nvCxnSpPr>
        <p:spPr>
          <a:xfrm rot="5400000">
            <a:off x="8192294" y="43045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7772400" y="4495800"/>
            <a:ext cx="990600" cy="457200"/>
          </a:xfrm>
          <a:prstGeom prst="roundRect">
            <a:avLst/>
          </a:prstGeom>
          <a:solidFill>
            <a:schemeClr val="accent1">
              <a:lumMod val="75000"/>
            </a:schemeClr>
          </a:solidFill>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Temporal Filter</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914400" y="1676401"/>
            <a:ext cx="7543800" cy="838200"/>
          </a:xfrm>
        </p:spPr>
        <p:txBody>
          <a:bodyPr>
            <a:normAutofit/>
          </a:bodyPr>
          <a:lstStyle/>
          <a:p>
            <a:pPr marL="342900" lvl="1" indent="-342900">
              <a:buFont typeface="Arial" pitchFamily="34" charset="0"/>
              <a:buChar char="•"/>
            </a:pPr>
            <a:r>
              <a:rPr lang="en-US" sz="2000" dirty="0" smtClean="0">
                <a:solidFill>
                  <a:schemeClr val="bg1"/>
                </a:solidFill>
                <a:latin typeface="Arial" pitchFamily="34" charset="0"/>
                <a:cs typeface="Arial" pitchFamily="34" charset="0"/>
              </a:rPr>
              <a:t>Reverse </a:t>
            </a:r>
            <a:r>
              <a:rPr lang="en-US" sz="2000" dirty="0" err="1" smtClean="0">
                <a:solidFill>
                  <a:schemeClr val="bg1"/>
                </a:solidFill>
                <a:latin typeface="Arial" pitchFamily="34" charset="0"/>
                <a:cs typeface="Arial" pitchFamily="34" charset="0"/>
              </a:rPr>
              <a:t>Reprojection</a:t>
            </a:r>
            <a:r>
              <a:rPr lang="en-US" sz="2000" dirty="0" smtClean="0">
                <a:solidFill>
                  <a:schemeClr val="bg1"/>
                </a:solidFill>
                <a:latin typeface="Arial" pitchFamily="34" charset="0"/>
                <a:cs typeface="Arial" pitchFamily="34" charset="0"/>
              </a:rPr>
              <a:t> Caching</a:t>
            </a:r>
          </a:p>
          <a:p>
            <a:endParaRPr lang="en-US" sz="2400" dirty="0" smtClean="0">
              <a:solidFill>
                <a:schemeClr val="bg1"/>
              </a:solidFill>
              <a:latin typeface="Arial" pitchFamily="34" charset="0"/>
              <a:cs typeface="Arial" pitchFamily="34" charset="0"/>
            </a:endParaRPr>
          </a:p>
        </p:txBody>
      </p:sp>
      <p:sp>
        <p:nvSpPr>
          <p:cNvPr id="12" name="Rounded Rectangle 11"/>
          <p:cNvSpPr/>
          <p:nvPr/>
        </p:nvSpPr>
        <p:spPr>
          <a:xfrm>
            <a:off x="3581400" y="2667000"/>
            <a:ext cx="2286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last frame’s value is invalid, throw it away</a:t>
            </a:r>
            <a:endParaRPr lang="en-US" dirty="0"/>
          </a:p>
        </p:txBody>
      </p:sp>
      <p:sp>
        <p:nvSpPr>
          <p:cNvPr id="13" name="Rounded Rectangle 12"/>
          <p:cNvSpPr/>
          <p:nvPr/>
        </p:nvSpPr>
        <p:spPr>
          <a:xfrm>
            <a:off x="3352800" y="4038600"/>
            <a:ext cx="2819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Otherwise </a:t>
            </a:r>
          </a:p>
          <a:p>
            <a:pPr algn="ctr"/>
            <a:r>
              <a:rPr lang="en-US" sz="1600" dirty="0" smtClean="0"/>
              <a:t>New = lerp(Current, Old, Rate)</a:t>
            </a:r>
            <a:endParaRPr lang="en-US" sz="1600" dirty="0"/>
          </a:p>
        </p:txBody>
      </p:sp>
      <p:sp>
        <p:nvSpPr>
          <p:cNvPr id="14" name="Rounded Rectangle 13"/>
          <p:cNvSpPr/>
          <p:nvPr/>
        </p:nvSpPr>
        <p:spPr>
          <a:xfrm>
            <a:off x="381000" y="3352800"/>
            <a:ext cx="2590800" cy="1066800"/>
          </a:xfrm>
          <a:prstGeom prst="round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Lookup this frame and last frame’s occlusion values</a:t>
            </a:r>
            <a:endParaRPr lang="en-US" dirty="0"/>
          </a:p>
        </p:txBody>
      </p:sp>
      <p:sp>
        <p:nvSpPr>
          <p:cNvPr id="15" name="Rounded Rectangle 14"/>
          <p:cNvSpPr/>
          <p:nvPr/>
        </p:nvSpPr>
        <p:spPr>
          <a:xfrm>
            <a:off x="6477000" y="3276600"/>
            <a:ext cx="2286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Update the history with new occlusion</a:t>
            </a:r>
            <a:endParaRPr lang="en-US" dirty="0"/>
          </a:p>
        </p:txBody>
      </p:sp>
      <p:cxnSp>
        <p:nvCxnSpPr>
          <p:cNvPr id="20" name="Curved Connector 19"/>
          <p:cNvCxnSpPr>
            <a:stCxn id="14" idx="3"/>
            <a:endCxn id="12" idx="1"/>
          </p:cNvCxnSpPr>
          <p:nvPr/>
        </p:nvCxnSpPr>
        <p:spPr>
          <a:xfrm flipV="1">
            <a:off x="2971800" y="3086100"/>
            <a:ext cx="609600" cy="8001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14" idx="3"/>
            <a:endCxn id="13" idx="1"/>
          </p:cNvCxnSpPr>
          <p:nvPr/>
        </p:nvCxnSpPr>
        <p:spPr>
          <a:xfrm>
            <a:off x="2971800" y="3886200"/>
            <a:ext cx="381000" cy="5715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12" idx="3"/>
            <a:endCxn id="15" idx="1"/>
          </p:cNvCxnSpPr>
          <p:nvPr/>
        </p:nvCxnSpPr>
        <p:spPr>
          <a:xfrm>
            <a:off x="5867400" y="3086100"/>
            <a:ext cx="609600" cy="6096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13" idx="3"/>
            <a:endCxn id="15" idx="1"/>
          </p:cNvCxnSpPr>
          <p:nvPr/>
        </p:nvCxnSpPr>
        <p:spPr>
          <a:xfrm flipV="1">
            <a:off x="6172200" y="3695700"/>
            <a:ext cx="304800" cy="7620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914400" y="1676400"/>
            <a:ext cx="8229600" cy="4525963"/>
          </a:xfrm>
        </p:spPr>
        <p:txBody>
          <a:bodyPr>
            <a:normAutofit/>
          </a:bodyPr>
          <a:lstStyle/>
          <a:p>
            <a:pPr marL="342900" lvl="1" indent="-342900">
              <a:buFont typeface="Arial" pitchFamily="34" charset="0"/>
              <a:buChar char="•"/>
            </a:pPr>
            <a:r>
              <a:rPr lang="en-US" sz="2000" dirty="0" smtClean="0">
                <a:solidFill>
                  <a:schemeClr val="bg1"/>
                </a:solidFill>
                <a:latin typeface="Arial" pitchFamily="34" charset="0"/>
                <a:cs typeface="Arial" pitchFamily="34" charset="0"/>
              </a:rPr>
              <a:t>Reverse </a:t>
            </a:r>
            <a:r>
              <a:rPr lang="en-US" sz="2000" dirty="0" err="1" smtClean="0">
                <a:solidFill>
                  <a:schemeClr val="bg1"/>
                </a:solidFill>
                <a:latin typeface="Arial" pitchFamily="34" charset="0"/>
                <a:cs typeface="Arial" pitchFamily="34" charset="0"/>
              </a:rPr>
              <a:t>Reprojection</a:t>
            </a:r>
            <a:r>
              <a:rPr lang="en-US" sz="2000" dirty="0" smtClean="0">
                <a:solidFill>
                  <a:schemeClr val="bg1"/>
                </a:solidFill>
                <a:latin typeface="Arial" pitchFamily="34" charset="0"/>
                <a:cs typeface="Arial" pitchFamily="34" charset="0"/>
              </a:rPr>
              <a:t> Caching</a:t>
            </a:r>
          </a:p>
          <a:p>
            <a:endParaRPr lang="en-US" sz="2400" dirty="0" smtClean="0">
              <a:solidFill>
                <a:schemeClr val="bg1"/>
              </a:solidFill>
              <a:latin typeface="Arial" pitchFamily="34" charset="0"/>
              <a:cs typeface="Arial" pitchFamily="34" charset="0"/>
            </a:endParaRPr>
          </a:p>
        </p:txBody>
      </p:sp>
      <p:sp>
        <p:nvSpPr>
          <p:cNvPr id="16" name="Rounded Rectangle 15"/>
          <p:cNvSpPr/>
          <p:nvPr/>
        </p:nvSpPr>
        <p:spPr>
          <a:xfrm>
            <a:off x="3581400" y="2667000"/>
            <a:ext cx="2286000" cy="838200"/>
          </a:xfrm>
          <a:prstGeom prst="round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last frame’s value is invalid, throw it away</a:t>
            </a:r>
            <a:endParaRPr lang="en-US" dirty="0"/>
          </a:p>
        </p:txBody>
      </p:sp>
      <p:sp>
        <p:nvSpPr>
          <p:cNvPr id="17" name="Rounded Rectangle 16"/>
          <p:cNvSpPr/>
          <p:nvPr/>
        </p:nvSpPr>
        <p:spPr>
          <a:xfrm>
            <a:off x="3352800" y="4038600"/>
            <a:ext cx="2819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Otherwise </a:t>
            </a:r>
          </a:p>
          <a:p>
            <a:pPr algn="ctr"/>
            <a:r>
              <a:rPr lang="en-US" sz="1600" dirty="0" smtClean="0"/>
              <a:t>New = lerp(Current, Old, Rate)</a:t>
            </a:r>
            <a:endParaRPr lang="en-US" sz="1600" dirty="0"/>
          </a:p>
        </p:txBody>
      </p:sp>
      <p:sp>
        <p:nvSpPr>
          <p:cNvPr id="19" name="Rounded Rectangle 18"/>
          <p:cNvSpPr/>
          <p:nvPr/>
        </p:nvSpPr>
        <p:spPr>
          <a:xfrm>
            <a:off x="6477000" y="3276600"/>
            <a:ext cx="2286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Update the history with new occlusion</a:t>
            </a:r>
            <a:endParaRPr lang="en-US" dirty="0"/>
          </a:p>
        </p:txBody>
      </p:sp>
      <p:cxnSp>
        <p:nvCxnSpPr>
          <p:cNvPr id="21" name="Curved Connector 20"/>
          <p:cNvCxnSpPr>
            <a:endCxn id="16" idx="1"/>
          </p:cNvCxnSpPr>
          <p:nvPr/>
        </p:nvCxnSpPr>
        <p:spPr>
          <a:xfrm flipV="1">
            <a:off x="2971800" y="3086100"/>
            <a:ext cx="609600" cy="8001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3" name="Curved Connector 22"/>
          <p:cNvCxnSpPr>
            <a:endCxn id="17" idx="1"/>
          </p:cNvCxnSpPr>
          <p:nvPr/>
        </p:nvCxnSpPr>
        <p:spPr>
          <a:xfrm>
            <a:off x="2971800" y="3886200"/>
            <a:ext cx="381000" cy="5715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6" idx="3"/>
            <a:endCxn id="19" idx="1"/>
          </p:cNvCxnSpPr>
          <p:nvPr/>
        </p:nvCxnSpPr>
        <p:spPr>
          <a:xfrm>
            <a:off x="5867400" y="3086100"/>
            <a:ext cx="609600" cy="6096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17" idx="3"/>
            <a:endCxn id="19" idx="1"/>
          </p:cNvCxnSpPr>
          <p:nvPr/>
        </p:nvCxnSpPr>
        <p:spPr>
          <a:xfrm flipV="1">
            <a:off x="6172200" y="3695700"/>
            <a:ext cx="304800" cy="7620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381000" y="3352800"/>
            <a:ext cx="2590800" cy="1066800"/>
          </a:xfrm>
          <a:prstGeom prst="roundRect">
            <a:avLst/>
          </a:prstGeom>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Lookup this frame and last frame’s occlusion values</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914400" y="1676400"/>
            <a:ext cx="8229600" cy="4525963"/>
          </a:xfrm>
        </p:spPr>
        <p:txBody>
          <a:bodyPr>
            <a:normAutofit/>
          </a:bodyPr>
          <a:lstStyle/>
          <a:p>
            <a:pPr marL="342900" lvl="1" indent="-342900">
              <a:buFont typeface="Arial" pitchFamily="34" charset="0"/>
              <a:buChar char="•"/>
            </a:pPr>
            <a:r>
              <a:rPr lang="en-US" sz="2000" dirty="0" smtClean="0">
                <a:solidFill>
                  <a:schemeClr val="bg1"/>
                </a:solidFill>
                <a:latin typeface="Arial" pitchFamily="34" charset="0"/>
                <a:cs typeface="Arial" pitchFamily="34" charset="0"/>
              </a:rPr>
              <a:t>Reverse </a:t>
            </a:r>
            <a:r>
              <a:rPr lang="en-US" sz="2000" dirty="0" err="1" smtClean="0">
                <a:solidFill>
                  <a:schemeClr val="bg1"/>
                </a:solidFill>
                <a:latin typeface="Arial" pitchFamily="34" charset="0"/>
                <a:cs typeface="Arial" pitchFamily="34" charset="0"/>
              </a:rPr>
              <a:t>Reprojection</a:t>
            </a:r>
            <a:r>
              <a:rPr lang="en-US" sz="2000" dirty="0" smtClean="0">
                <a:solidFill>
                  <a:schemeClr val="bg1"/>
                </a:solidFill>
                <a:latin typeface="Arial" pitchFamily="34" charset="0"/>
                <a:cs typeface="Arial" pitchFamily="34" charset="0"/>
              </a:rPr>
              <a:t> Caching</a:t>
            </a:r>
          </a:p>
          <a:p>
            <a:endParaRPr lang="en-US" sz="2400" dirty="0" smtClean="0">
              <a:solidFill>
                <a:schemeClr val="bg1"/>
              </a:solidFill>
              <a:latin typeface="Arial" pitchFamily="34" charset="0"/>
              <a:cs typeface="Arial" pitchFamily="34" charset="0"/>
            </a:endParaRPr>
          </a:p>
        </p:txBody>
      </p:sp>
      <p:sp>
        <p:nvSpPr>
          <p:cNvPr id="16" name="Rounded Rectangle 15"/>
          <p:cNvSpPr/>
          <p:nvPr/>
        </p:nvSpPr>
        <p:spPr>
          <a:xfrm>
            <a:off x="3581400" y="2667000"/>
            <a:ext cx="2286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last frame’s value is invalid, throw it away</a:t>
            </a:r>
            <a:endParaRPr lang="en-US" dirty="0"/>
          </a:p>
        </p:txBody>
      </p:sp>
      <p:sp>
        <p:nvSpPr>
          <p:cNvPr id="17" name="Rounded Rectangle 16"/>
          <p:cNvSpPr/>
          <p:nvPr/>
        </p:nvSpPr>
        <p:spPr>
          <a:xfrm>
            <a:off x="3352800" y="4038600"/>
            <a:ext cx="2819400" cy="838200"/>
          </a:xfrm>
          <a:prstGeom prst="round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Otherwise </a:t>
            </a:r>
          </a:p>
          <a:p>
            <a:pPr algn="ctr"/>
            <a:r>
              <a:rPr lang="en-US" sz="1600" dirty="0" smtClean="0"/>
              <a:t>New = lerp(Current, Old, Rate)</a:t>
            </a:r>
            <a:endParaRPr lang="en-US" sz="1600" dirty="0"/>
          </a:p>
        </p:txBody>
      </p:sp>
      <p:sp>
        <p:nvSpPr>
          <p:cNvPr id="19" name="Rounded Rectangle 18"/>
          <p:cNvSpPr/>
          <p:nvPr/>
        </p:nvSpPr>
        <p:spPr>
          <a:xfrm>
            <a:off x="6477000" y="3276600"/>
            <a:ext cx="2286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Update the history with new occlusion</a:t>
            </a:r>
            <a:endParaRPr lang="en-US" dirty="0"/>
          </a:p>
        </p:txBody>
      </p:sp>
      <p:cxnSp>
        <p:nvCxnSpPr>
          <p:cNvPr id="21" name="Curved Connector 20"/>
          <p:cNvCxnSpPr>
            <a:endCxn id="16" idx="1"/>
          </p:cNvCxnSpPr>
          <p:nvPr/>
        </p:nvCxnSpPr>
        <p:spPr>
          <a:xfrm flipV="1">
            <a:off x="2971800" y="3086100"/>
            <a:ext cx="609600" cy="8001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3" name="Curved Connector 22"/>
          <p:cNvCxnSpPr>
            <a:endCxn id="17" idx="1"/>
          </p:cNvCxnSpPr>
          <p:nvPr/>
        </p:nvCxnSpPr>
        <p:spPr>
          <a:xfrm>
            <a:off x="2971800" y="3886200"/>
            <a:ext cx="381000" cy="5715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6" idx="3"/>
            <a:endCxn id="19" idx="1"/>
          </p:cNvCxnSpPr>
          <p:nvPr/>
        </p:nvCxnSpPr>
        <p:spPr>
          <a:xfrm>
            <a:off x="5867400" y="3086100"/>
            <a:ext cx="609600" cy="6096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17" idx="3"/>
            <a:endCxn id="19" idx="1"/>
          </p:cNvCxnSpPr>
          <p:nvPr/>
        </p:nvCxnSpPr>
        <p:spPr>
          <a:xfrm flipV="1">
            <a:off x="6172200" y="3695700"/>
            <a:ext cx="304800" cy="7620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381000" y="3352800"/>
            <a:ext cx="2590800" cy="1066800"/>
          </a:xfrm>
          <a:prstGeom prst="roundRect">
            <a:avLst/>
          </a:prstGeom>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Lookup this frame and last frame’s occlusion values</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914400" y="1676400"/>
            <a:ext cx="8229600" cy="4525963"/>
          </a:xfrm>
        </p:spPr>
        <p:txBody>
          <a:bodyPr>
            <a:normAutofit/>
          </a:bodyPr>
          <a:lstStyle/>
          <a:p>
            <a:pPr marL="342900" lvl="1" indent="-342900">
              <a:buFont typeface="Arial" pitchFamily="34" charset="0"/>
              <a:buChar char="•"/>
            </a:pPr>
            <a:r>
              <a:rPr lang="en-US" sz="2000" dirty="0" smtClean="0">
                <a:solidFill>
                  <a:schemeClr val="bg1"/>
                </a:solidFill>
                <a:latin typeface="Arial" pitchFamily="34" charset="0"/>
                <a:cs typeface="Arial" pitchFamily="34" charset="0"/>
              </a:rPr>
              <a:t>Reverse </a:t>
            </a:r>
            <a:r>
              <a:rPr lang="en-US" sz="2000" dirty="0" err="1" smtClean="0">
                <a:solidFill>
                  <a:schemeClr val="bg1"/>
                </a:solidFill>
                <a:latin typeface="Arial" pitchFamily="34" charset="0"/>
                <a:cs typeface="Arial" pitchFamily="34" charset="0"/>
              </a:rPr>
              <a:t>Reprojection</a:t>
            </a:r>
            <a:r>
              <a:rPr lang="en-US" sz="2000" dirty="0" smtClean="0">
                <a:solidFill>
                  <a:schemeClr val="bg1"/>
                </a:solidFill>
                <a:latin typeface="Arial" pitchFamily="34" charset="0"/>
                <a:cs typeface="Arial" pitchFamily="34" charset="0"/>
              </a:rPr>
              <a:t> Caching</a:t>
            </a:r>
          </a:p>
          <a:p>
            <a:endParaRPr lang="en-US" sz="2400" dirty="0" smtClean="0">
              <a:solidFill>
                <a:schemeClr val="bg1"/>
              </a:solidFill>
              <a:latin typeface="Arial" pitchFamily="34" charset="0"/>
              <a:cs typeface="Arial" pitchFamily="34" charset="0"/>
            </a:endParaRPr>
          </a:p>
        </p:txBody>
      </p:sp>
      <p:sp>
        <p:nvSpPr>
          <p:cNvPr id="16" name="Rounded Rectangle 15"/>
          <p:cNvSpPr/>
          <p:nvPr/>
        </p:nvSpPr>
        <p:spPr>
          <a:xfrm>
            <a:off x="3581400" y="2667000"/>
            <a:ext cx="22860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last frame’s value is invalid, throw it away</a:t>
            </a:r>
            <a:endParaRPr lang="en-US" dirty="0"/>
          </a:p>
        </p:txBody>
      </p:sp>
      <p:sp>
        <p:nvSpPr>
          <p:cNvPr id="17" name="Rounded Rectangle 16"/>
          <p:cNvSpPr/>
          <p:nvPr/>
        </p:nvSpPr>
        <p:spPr>
          <a:xfrm>
            <a:off x="3352800" y="4038600"/>
            <a:ext cx="2819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Otherwise </a:t>
            </a:r>
          </a:p>
          <a:p>
            <a:pPr algn="ctr"/>
            <a:r>
              <a:rPr lang="en-US" sz="1600" dirty="0" smtClean="0"/>
              <a:t>New = lerp(Current, Old, Rate)</a:t>
            </a:r>
            <a:endParaRPr lang="en-US" sz="1600" dirty="0"/>
          </a:p>
        </p:txBody>
      </p:sp>
      <p:sp>
        <p:nvSpPr>
          <p:cNvPr id="19" name="Rounded Rectangle 18"/>
          <p:cNvSpPr/>
          <p:nvPr/>
        </p:nvSpPr>
        <p:spPr>
          <a:xfrm>
            <a:off x="6477000" y="3276600"/>
            <a:ext cx="2286000" cy="838200"/>
          </a:xfrm>
          <a:prstGeom prst="round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Update the history with new occlusion</a:t>
            </a:r>
            <a:endParaRPr lang="en-US" dirty="0"/>
          </a:p>
        </p:txBody>
      </p:sp>
      <p:cxnSp>
        <p:nvCxnSpPr>
          <p:cNvPr id="21" name="Curved Connector 20"/>
          <p:cNvCxnSpPr>
            <a:endCxn id="16" idx="1"/>
          </p:cNvCxnSpPr>
          <p:nvPr/>
        </p:nvCxnSpPr>
        <p:spPr>
          <a:xfrm flipV="1">
            <a:off x="2971800" y="3086100"/>
            <a:ext cx="609600" cy="8001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3" name="Curved Connector 22"/>
          <p:cNvCxnSpPr>
            <a:endCxn id="17" idx="1"/>
          </p:cNvCxnSpPr>
          <p:nvPr/>
        </p:nvCxnSpPr>
        <p:spPr>
          <a:xfrm>
            <a:off x="2971800" y="3886200"/>
            <a:ext cx="381000" cy="5715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6" idx="3"/>
            <a:endCxn id="19" idx="1"/>
          </p:cNvCxnSpPr>
          <p:nvPr/>
        </p:nvCxnSpPr>
        <p:spPr>
          <a:xfrm>
            <a:off x="5867400" y="3086100"/>
            <a:ext cx="609600" cy="6096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17" idx="3"/>
            <a:endCxn id="19" idx="1"/>
          </p:cNvCxnSpPr>
          <p:nvPr/>
        </p:nvCxnSpPr>
        <p:spPr>
          <a:xfrm flipV="1">
            <a:off x="6172200" y="3695700"/>
            <a:ext cx="304800" cy="7620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81000" y="3352800"/>
            <a:ext cx="2590800" cy="1066800"/>
          </a:xfrm>
          <a:prstGeom prst="roundRect">
            <a:avLst/>
          </a:prstGeom>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Lookup this frame and last frame’s occlusion values</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16" name="Rounded Rectangle 15"/>
          <p:cNvSpPr/>
          <p:nvPr/>
        </p:nvSpPr>
        <p:spPr>
          <a:xfrm>
            <a:off x="3276600" y="20574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Source Position</a:t>
            </a:r>
            <a:endParaRPr lang="en-US" dirty="0"/>
          </a:p>
        </p:txBody>
      </p:sp>
      <p:sp>
        <p:nvSpPr>
          <p:cNvPr id="17" name="Rounded Rectangle 16"/>
          <p:cNvSpPr/>
          <p:nvPr/>
        </p:nvSpPr>
        <p:spPr>
          <a:xfrm>
            <a:off x="1752600" y="34290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Animation</a:t>
            </a:r>
            <a:endParaRPr lang="en-US" dirty="0"/>
          </a:p>
        </p:txBody>
      </p:sp>
      <p:sp>
        <p:nvSpPr>
          <p:cNvPr id="22" name="Rounded Rectangle 21"/>
          <p:cNvSpPr/>
          <p:nvPr/>
        </p:nvSpPr>
        <p:spPr>
          <a:xfrm>
            <a:off x="1752600" y="52578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Screen space position</a:t>
            </a:r>
            <a:endParaRPr lang="en-US" dirty="0"/>
          </a:p>
        </p:txBody>
      </p:sp>
      <p:sp>
        <p:nvSpPr>
          <p:cNvPr id="23" name="Rounded Rectangle 22"/>
          <p:cNvSpPr/>
          <p:nvPr/>
        </p:nvSpPr>
        <p:spPr>
          <a:xfrm>
            <a:off x="1752600" y="43434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World space position</a:t>
            </a:r>
            <a:endParaRPr lang="en-US" dirty="0"/>
          </a:p>
        </p:txBody>
      </p:sp>
      <p:sp>
        <p:nvSpPr>
          <p:cNvPr id="24" name="Rectangle 23"/>
          <p:cNvSpPr/>
          <p:nvPr/>
        </p:nvSpPr>
        <p:spPr>
          <a:xfrm>
            <a:off x="1524000" y="2895600"/>
            <a:ext cx="2209800" cy="32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828800" y="2971800"/>
            <a:ext cx="2057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Last Frame</a:t>
            </a:r>
            <a:endParaRPr lang="en-US" dirty="0">
              <a:solidFill>
                <a:schemeClr val="bg1"/>
              </a:solidFill>
              <a:latin typeface="Arial" pitchFamily="34" charset="0"/>
              <a:cs typeface="Arial" pitchFamily="34" charset="0"/>
            </a:endParaRPr>
          </a:p>
        </p:txBody>
      </p:sp>
      <p:sp>
        <p:nvSpPr>
          <p:cNvPr id="27" name="Rounded Rectangle 26"/>
          <p:cNvSpPr/>
          <p:nvPr/>
        </p:nvSpPr>
        <p:spPr>
          <a:xfrm>
            <a:off x="4800600" y="34290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Animation</a:t>
            </a:r>
            <a:endParaRPr lang="en-US" dirty="0"/>
          </a:p>
        </p:txBody>
      </p:sp>
      <p:sp>
        <p:nvSpPr>
          <p:cNvPr id="28" name="Rounded Rectangle 27"/>
          <p:cNvSpPr/>
          <p:nvPr/>
        </p:nvSpPr>
        <p:spPr>
          <a:xfrm>
            <a:off x="4800600" y="52578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Screen space position</a:t>
            </a:r>
            <a:endParaRPr lang="en-US" dirty="0"/>
          </a:p>
        </p:txBody>
      </p:sp>
      <p:sp>
        <p:nvSpPr>
          <p:cNvPr id="29" name="Rounded Rectangle 28"/>
          <p:cNvSpPr/>
          <p:nvPr/>
        </p:nvSpPr>
        <p:spPr>
          <a:xfrm>
            <a:off x="4800600" y="43434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World space position</a:t>
            </a:r>
            <a:endParaRPr lang="en-US" dirty="0"/>
          </a:p>
        </p:txBody>
      </p:sp>
      <p:sp>
        <p:nvSpPr>
          <p:cNvPr id="30" name="Rectangle 29"/>
          <p:cNvSpPr/>
          <p:nvPr/>
        </p:nvSpPr>
        <p:spPr>
          <a:xfrm>
            <a:off x="4572000" y="2895600"/>
            <a:ext cx="2209800" cy="32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57800" y="2971800"/>
            <a:ext cx="2057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This Frame</a:t>
            </a:r>
            <a:endParaRPr lang="en-US" dirty="0">
              <a:solidFill>
                <a:schemeClr val="bg1"/>
              </a:solidFill>
              <a:latin typeface="Arial" pitchFamily="34" charset="0"/>
              <a:cs typeface="Arial" pitchFamily="34" charset="0"/>
            </a:endParaRPr>
          </a:p>
        </p:txBody>
      </p:sp>
      <p:cxnSp>
        <p:nvCxnSpPr>
          <p:cNvPr id="32" name="Curved Connector 31"/>
          <p:cNvCxnSpPr>
            <a:stCxn id="16" idx="1"/>
          </p:cNvCxnSpPr>
          <p:nvPr/>
        </p:nvCxnSpPr>
        <p:spPr>
          <a:xfrm rot="10800000" flipV="1">
            <a:off x="3124200" y="2362200"/>
            <a:ext cx="152400" cy="1066800"/>
          </a:xfrm>
          <a:prstGeom prst="curvedConnector2">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Curved Connector 31"/>
          <p:cNvCxnSpPr>
            <a:stCxn id="17" idx="2"/>
            <a:endCxn id="23" idx="0"/>
          </p:cNvCxnSpPr>
          <p:nvPr/>
        </p:nvCxnSpPr>
        <p:spPr>
          <a:xfrm rot="5400000">
            <a:off x="2438400" y="4191000"/>
            <a:ext cx="304800" cy="1588"/>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4" name="Curved Connector 31"/>
          <p:cNvCxnSpPr>
            <a:stCxn id="23" idx="2"/>
            <a:endCxn id="22" idx="0"/>
          </p:cNvCxnSpPr>
          <p:nvPr/>
        </p:nvCxnSpPr>
        <p:spPr>
          <a:xfrm rot="5400000">
            <a:off x="2438400" y="5105400"/>
            <a:ext cx="304800" cy="1588"/>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urved Connector 31"/>
          <p:cNvCxnSpPr>
            <a:stCxn id="16" idx="3"/>
          </p:cNvCxnSpPr>
          <p:nvPr/>
        </p:nvCxnSpPr>
        <p:spPr>
          <a:xfrm>
            <a:off x="4953000" y="2362200"/>
            <a:ext cx="304800" cy="1066800"/>
          </a:xfrm>
          <a:prstGeom prst="curvedConnector2">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3" name="Curved Connector 31"/>
          <p:cNvCxnSpPr>
            <a:stCxn id="27" idx="2"/>
            <a:endCxn id="29" idx="0"/>
          </p:cNvCxnSpPr>
          <p:nvPr/>
        </p:nvCxnSpPr>
        <p:spPr>
          <a:xfrm rot="5400000">
            <a:off x="5486400" y="4191000"/>
            <a:ext cx="304800" cy="1588"/>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6" name="Curved Connector 31"/>
          <p:cNvCxnSpPr>
            <a:stCxn id="29" idx="2"/>
            <a:endCxn id="28" idx="0"/>
          </p:cNvCxnSpPr>
          <p:nvPr/>
        </p:nvCxnSpPr>
        <p:spPr>
          <a:xfrm rot="5400000">
            <a:off x="5486400" y="5105400"/>
            <a:ext cx="304800" cy="1588"/>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9" name="Content Placeholder 2"/>
          <p:cNvSpPr>
            <a:spLocks noGrp="1"/>
          </p:cNvSpPr>
          <p:nvPr>
            <p:ph idx="1"/>
          </p:nvPr>
        </p:nvSpPr>
        <p:spPr>
          <a:xfrm>
            <a:off x="533400" y="1524000"/>
            <a:ext cx="2895600" cy="609600"/>
          </a:xfrm>
        </p:spPr>
        <p:txBody>
          <a:bodyPr>
            <a:normAutofit fontScale="25000" lnSpcReduction="20000"/>
          </a:bodyPr>
          <a:lstStyle/>
          <a:p>
            <a:r>
              <a:rPr lang="en-US" sz="9600" dirty="0" smtClean="0">
                <a:solidFill>
                  <a:schemeClr val="bg1"/>
                </a:solidFill>
                <a:latin typeface="Arial" pitchFamily="34" charset="0"/>
                <a:cs typeface="Arial" pitchFamily="34" charset="0"/>
              </a:rPr>
              <a:t>Dynamic objects</a:t>
            </a:r>
          </a:p>
          <a:p>
            <a:pPr lvl="1"/>
            <a:endParaRPr lang="en-US" sz="2000" dirty="0" smtClean="0">
              <a:solidFill>
                <a:schemeClr val="bg1"/>
              </a:solidFill>
              <a:latin typeface="Arial" pitchFamily="34" charset="0"/>
              <a:cs typeface="Arial" pitchFamily="34" charset="0"/>
            </a:endParaRPr>
          </a:p>
          <a:p>
            <a:pPr lvl="2">
              <a:buNone/>
            </a:pPr>
            <a:r>
              <a:rPr lang="en-US" sz="1600" dirty="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16" name="Rounded Rectangle 15"/>
          <p:cNvSpPr/>
          <p:nvPr/>
        </p:nvSpPr>
        <p:spPr>
          <a:xfrm>
            <a:off x="3276600" y="20574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Source Position</a:t>
            </a:r>
            <a:endParaRPr lang="en-US" dirty="0"/>
          </a:p>
        </p:txBody>
      </p:sp>
      <p:sp>
        <p:nvSpPr>
          <p:cNvPr id="17" name="Rounded Rectangle 16"/>
          <p:cNvSpPr/>
          <p:nvPr/>
        </p:nvSpPr>
        <p:spPr>
          <a:xfrm>
            <a:off x="3276600" y="30480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Animation</a:t>
            </a:r>
            <a:endParaRPr lang="en-US" dirty="0"/>
          </a:p>
        </p:txBody>
      </p:sp>
      <p:sp>
        <p:nvSpPr>
          <p:cNvPr id="22" name="Rounded Rectangle 21"/>
          <p:cNvSpPr/>
          <p:nvPr/>
        </p:nvSpPr>
        <p:spPr>
          <a:xfrm>
            <a:off x="1752600" y="55626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Screen space position</a:t>
            </a:r>
            <a:endParaRPr lang="en-US" dirty="0"/>
          </a:p>
        </p:txBody>
      </p:sp>
      <p:sp>
        <p:nvSpPr>
          <p:cNvPr id="23" name="Rounded Rectangle 22"/>
          <p:cNvSpPr/>
          <p:nvPr/>
        </p:nvSpPr>
        <p:spPr>
          <a:xfrm>
            <a:off x="3276600" y="40386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World space position</a:t>
            </a:r>
            <a:endParaRPr lang="en-US" dirty="0"/>
          </a:p>
        </p:txBody>
      </p:sp>
      <p:sp>
        <p:nvSpPr>
          <p:cNvPr id="24" name="Rectangle 23"/>
          <p:cNvSpPr/>
          <p:nvPr/>
        </p:nvSpPr>
        <p:spPr>
          <a:xfrm>
            <a:off x="1295400" y="4800600"/>
            <a:ext cx="2286000"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371600" y="4876800"/>
            <a:ext cx="2057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Last Frame</a:t>
            </a:r>
            <a:endParaRPr lang="en-US" dirty="0">
              <a:solidFill>
                <a:schemeClr val="bg1"/>
              </a:solidFill>
              <a:latin typeface="Arial" pitchFamily="34" charset="0"/>
              <a:cs typeface="Arial" pitchFamily="34" charset="0"/>
            </a:endParaRPr>
          </a:p>
        </p:txBody>
      </p:sp>
      <p:cxnSp>
        <p:nvCxnSpPr>
          <p:cNvPr id="32" name="Curved Connector 31"/>
          <p:cNvCxnSpPr>
            <a:stCxn id="16" idx="2"/>
            <a:endCxn id="17" idx="0"/>
          </p:cNvCxnSpPr>
          <p:nvPr/>
        </p:nvCxnSpPr>
        <p:spPr>
          <a:xfrm rot="5400000">
            <a:off x="3924300" y="2857500"/>
            <a:ext cx="381000" cy="1588"/>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Curved Connector 31"/>
          <p:cNvCxnSpPr>
            <a:stCxn id="17" idx="2"/>
            <a:endCxn id="23" idx="0"/>
          </p:cNvCxnSpPr>
          <p:nvPr/>
        </p:nvCxnSpPr>
        <p:spPr>
          <a:xfrm rot="5400000">
            <a:off x="3924300" y="3848100"/>
            <a:ext cx="381000" cy="1588"/>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4" name="Curved Connector 31"/>
          <p:cNvCxnSpPr>
            <a:stCxn id="23" idx="2"/>
            <a:endCxn id="22" idx="0"/>
          </p:cNvCxnSpPr>
          <p:nvPr/>
        </p:nvCxnSpPr>
        <p:spPr>
          <a:xfrm rot="5400000">
            <a:off x="2895600" y="4343400"/>
            <a:ext cx="914400" cy="15240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9" name="Content Placeholder 2"/>
          <p:cNvSpPr>
            <a:spLocks noGrp="1"/>
          </p:cNvSpPr>
          <p:nvPr>
            <p:ph idx="1"/>
          </p:nvPr>
        </p:nvSpPr>
        <p:spPr>
          <a:xfrm>
            <a:off x="533400" y="1524000"/>
            <a:ext cx="2743200" cy="609600"/>
          </a:xfrm>
        </p:spPr>
        <p:txBody>
          <a:bodyPr>
            <a:normAutofit fontScale="25000" lnSpcReduction="20000"/>
          </a:bodyPr>
          <a:lstStyle/>
          <a:p>
            <a:r>
              <a:rPr lang="en-US" sz="9600" dirty="0" smtClean="0">
                <a:solidFill>
                  <a:schemeClr val="bg1"/>
                </a:solidFill>
                <a:latin typeface="Arial" pitchFamily="34" charset="0"/>
                <a:cs typeface="Arial" pitchFamily="34" charset="0"/>
              </a:rPr>
              <a:t>Static objects</a:t>
            </a:r>
          </a:p>
          <a:p>
            <a:pPr lvl="1"/>
            <a:endParaRPr lang="en-US" sz="2000" dirty="0" smtClean="0">
              <a:solidFill>
                <a:schemeClr val="bg1"/>
              </a:solidFill>
              <a:latin typeface="Arial" pitchFamily="34" charset="0"/>
              <a:cs typeface="Arial" pitchFamily="34" charset="0"/>
            </a:endParaRPr>
          </a:p>
          <a:p>
            <a:pPr lvl="2">
              <a:buNone/>
            </a:pPr>
            <a:r>
              <a:rPr lang="en-US" sz="1600" dirty="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a:t>
            </a:r>
          </a:p>
        </p:txBody>
      </p:sp>
      <p:sp>
        <p:nvSpPr>
          <p:cNvPr id="50" name="Rounded Rectangle 49"/>
          <p:cNvSpPr/>
          <p:nvPr/>
        </p:nvSpPr>
        <p:spPr>
          <a:xfrm>
            <a:off x="4953000" y="55626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Screen space position</a:t>
            </a:r>
            <a:endParaRPr lang="en-US" dirty="0"/>
          </a:p>
        </p:txBody>
      </p:sp>
      <p:sp>
        <p:nvSpPr>
          <p:cNvPr id="51" name="Rectangle 50"/>
          <p:cNvSpPr/>
          <p:nvPr/>
        </p:nvSpPr>
        <p:spPr>
          <a:xfrm>
            <a:off x="4724400" y="4800600"/>
            <a:ext cx="2286000"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5638800" y="4876800"/>
            <a:ext cx="2057400" cy="369332"/>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This Frame</a:t>
            </a:r>
            <a:endParaRPr lang="en-US" dirty="0">
              <a:solidFill>
                <a:schemeClr val="bg1"/>
              </a:solidFill>
              <a:latin typeface="Arial" pitchFamily="34" charset="0"/>
              <a:cs typeface="Arial" pitchFamily="34" charset="0"/>
            </a:endParaRPr>
          </a:p>
        </p:txBody>
      </p:sp>
      <p:cxnSp>
        <p:nvCxnSpPr>
          <p:cNvPr id="54" name="Curved Connector 31"/>
          <p:cNvCxnSpPr>
            <a:stCxn id="23" idx="2"/>
            <a:endCxn id="50" idx="0"/>
          </p:cNvCxnSpPr>
          <p:nvPr/>
        </p:nvCxnSpPr>
        <p:spPr>
          <a:xfrm rot="16200000" flipH="1">
            <a:off x="4495800" y="4267200"/>
            <a:ext cx="914400" cy="1676400"/>
          </a:xfrm>
          <a:prstGeom prst="curvedConnector3">
            <a:avLst>
              <a:gd name="adj1" fmla="val 50000"/>
            </a:avLst>
          </a:prstGeom>
          <a:ln w="28575">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pitchFamily="34" charset="0"/>
                <a:cs typeface="Arial" pitchFamily="34" charset="0"/>
              </a:rPr>
              <a:t>Temporal Filter</a:t>
            </a:r>
            <a:endParaRPr lang="en-US" sz="36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400" dirty="0" smtClean="0">
                <a:solidFill>
                  <a:schemeClr val="bg1"/>
                </a:solidFill>
                <a:latin typeface="Arial" pitchFamily="34" charset="0"/>
                <a:cs typeface="Arial" pitchFamily="34" charset="0"/>
              </a:rPr>
              <a:t>Update history of all pixels as if they were static</a:t>
            </a:r>
          </a:p>
          <a:p>
            <a:r>
              <a:rPr lang="en-US" sz="2400" dirty="0" smtClean="0">
                <a:solidFill>
                  <a:schemeClr val="bg1"/>
                </a:solidFill>
                <a:latin typeface="Arial" pitchFamily="34" charset="0"/>
                <a:cs typeface="Arial" pitchFamily="34" charset="0"/>
              </a:rPr>
              <a:t>Overwrite with correct value for dynamic objects</a:t>
            </a:r>
          </a:p>
          <a:p>
            <a:pPr lvl="1"/>
            <a:r>
              <a:rPr lang="en-US" sz="2000" dirty="0" smtClean="0">
                <a:solidFill>
                  <a:schemeClr val="bg1"/>
                </a:solidFill>
                <a:latin typeface="Arial" pitchFamily="34" charset="0"/>
                <a:cs typeface="Arial" pitchFamily="34" charset="0"/>
              </a:rPr>
              <a:t>Depth testing</a:t>
            </a:r>
          </a:p>
          <a:p>
            <a:endParaRPr lang="en-US" sz="2400" dirty="0" smtClean="0">
              <a:solidFill>
                <a:schemeClr val="bg1"/>
              </a:solidFill>
              <a:latin typeface="Arial" pitchFamily="34" charset="0"/>
              <a:cs typeface="Arial" pitchFamily="34" charset="0"/>
            </a:endParaRPr>
          </a:p>
        </p:txBody>
      </p:sp>
      <p:sp>
        <p:nvSpPr>
          <p:cNvPr id="7" name="Rounded Rectangle 6"/>
          <p:cNvSpPr/>
          <p:nvPr/>
        </p:nvSpPr>
        <p:spPr>
          <a:xfrm>
            <a:off x="7772400" y="3124200"/>
            <a:ext cx="990600" cy="381000"/>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Occlusion</a:t>
            </a:r>
            <a:endParaRPr lang="en-US" sz="1200" dirty="0">
              <a:solidFill>
                <a:schemeClr val="bg1"/>
              </a:solidFill>
              <a:latin typeface="Arial" pitchFamily="34" charset="0"/>
              <a:cs typeface="Arial" pitchFamily="34" charset="0"/>
            </a:endParaRPr>
          </a:p>
        </p:txBody>
      </p:sp>
      <p:cxnSp>
        <p:nvCxnSpPr>
          <p:cNvPr id="8" name="Straight Arrow Connector 7"/>
          <p:cNvCxnSpPr/>
          <p:nvPr/>
        </p:nvCxnSpPr>
        <p:spPr>
          <a:xfrm rot="5400000">
            <a:off x="8192294" y="36187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772400" y="3810000"/>
            <a:ext cx="990600" cy="381000"/>
          </a:xfrm>
          <a:prstGeom prst="roundRect">
            <a:avLst/>
          </a:prstGeom>
          <a:solidFill>
            <a:schemeClr val="accent1">
              <a:lumMod val="75000"/>
            </a:schemeClr>
          </a:solidFill>
          <a:ln w="38100">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Filter</a:t>
            </a:r>
          </a:p>
        </p:txBody>
      </p:sp>
      <p:cxnSp>
        <p:nvCxnSpPr>
          <p:cNvPr id="10" name="Straight Arrow Connector 9"/>
          <p:cNvCxnSpPr/>
          <p:nvPr/>
        </p:nvCxnSpPr>
        <p:spPr>
          <a:xfrm rot="5400000">
            <a:off x="8192294" y="30091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772400" y="2438400"/>
            <a:ext cx="990600" cy="457200"/>
          </a:xfrm>
          <a:prstGeom prst="roundRect">
            <a:avLst/>
          </a:prstGeom>
          <a:solidFill>
            <a:schemeClr val="accent1">
              <a:lumMod val="75000"/>
            </a:schemeClr>
          </a:solidFill>
          <a:ln w="38100">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Down sample</a:t>
            </a:r>
          </a:p>
        </p:txBody>
      </p:sp>
      <p:cxnSp>
        <p:nvCxnSpPr>
          <p:cNvPr id="12" name="Straight Arrow Connector 11"/>
          <p:cNvCxnSpPr/>
          <p:nvPr/>
        </p:nvCxnSpPr>
        <p:spPr>
          <a:xfrm rot="5400000">
            <a:off x="8192294" y="43045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8192294" y="5066506"/>
            <a:ext cx="22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7620000" y="5257800"/>
            <a:ext cx="1295400" cy="457200"/>
          </a:xfrm>
          <a:prstGeom prst="roundRect">
            <a:avLst/>
          </a:prstGeom>
          <a:solidFill>
            <a:schemeClr val="accent1">
              <a:lumMod val="75000"/>
            </a:schemeClr>
          </a:solidFill>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Temporal Filter Dynamic</a:t>
            </a:r>
          </a:p>
        </p:txBody>
      </p:sp>
      <p:sp>
        <p:nvSpPr>
          <p:cNvPr id="13" name="Rounded Rectangle 12"/>
          <p:cNvSpPr/>
          <p:nvPr/>
        </p:nvSpPr>
        <p:spPr>
          <a:xfrm>
            <a:off x="7772400" y="4495800"/>
            <a:ext cx="990600" cy="457200"/>
          </a:xfrm>
          <a:prstGeom prst="roundRect">
            <a:avLst/>
          </a:prstGeom>
          <a:solidFill>
            <a:schemeClr val="accent1">
              <a:lumMod val="75000"/>
            </a:schemeClr>
          </a:solidFill>
          <a:ln w="381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solidFill>
                  <a:schemeClr val="bg1"/>
                </a:solidFill>
                <a:latin typeface="Arial" pitchFamily="34" charset="0"/>
                <a:cs typeface="Arial" pitchFamily="34" charset="0"/>
              </a:rPr>
              <a:t>Temporal Filter Static</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9963</TotalTime>
  <Words>5962</Words>
  <Application>Microsoft Office PowerPoint</Application>
  <PresentationFormat>On-screen Show (4:3)</PresentationFormat>
  <Paragraphs>870</Paragraphs>
  <Slides>113</Slides>
  <Notes>96</Notes>
  <HiddenSlides>0</HiddenSlides>
  <MMClips>8</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Office Theme</vt:lpstr>
      <vt:lpstr>Rendering Techniques in Gears of War 2</vt:lpstr>
      <vt:lpstr>About Epic Games</vt:lpstr>
      <vt:lpstr>About Gears of War 2</vt:lpstr>
      <vt:lpstr>About Niklas Smedberg</vt:lpstr>
      <vt:lpstr>Topics Niklas Smedberg</vt:lpstr>
      <vt:lpstr>Slide 6</vt:lpstr>
      <vt:lpstr>Slide 7</vt:lpstr>
      <vt:lpstr>Gore Goals</vt:lpstr>
      <vt:lpstr>Gore Mesh</vt:lpstr>
      <vt:lpstr>Locust gore mesh</vt:lpstr>
      <vt:lpstr>Gore Mesh</vt:lpstr>
      <vt:lpstr>Elaborate gore mesh</vt:lpstr>
      <vt:lpstr>Tearing off a limb</vt:lpstr>
      <vt:lpstr>Data-driven Gore</vt:lpstr>
      <vt:lpstr>Data-driven Gore, 1 of 3</vt:lpstr>
      <vt:lpstr>Data-driven Gore, 2 of 3</vt:lpstr>
      <vt:lpstr>Data-driven Gore, 3 of 3</vt:lpstr>
      <vt:lpstr>Scripted Gore</vt:lpstr>
      <vt:lpstr>Next Example: Meatshield</vt:lpstr>
      <vt:lpstr>Data-driven gore #1</vt:lpstr>
      <vt:lpstr>Data-driven gore #2</vt:lpstr>
      <vt:lpstr>Data-driven gore #3</vt:lpstr>
      <vt:lpstr>Data-driven gore #4</vt:lpstr>
      <vt:lpstr>Data-driven gore #5</vt:lpstr>
      <vt:lpstr>Data-driven gore #6</vt:lpstr>
      <vt:lpstr>Data-driven gore #7</vt:lpstr>
      <vt:lpstr>Next Example: Chainsaw</vt:lpstr>
      <vt:lpstr>Scripted gore</vt:lpstr>
      <vt:lpstr>Topics Niklas Smedberg</vt:lpstr>
      <vt:lpstr>Blood Techniques</vt:lpstr>
      <vt:lpstr>Blood Techniques</vt:lpstr>
      <vt:lpstr>Decal Features</vt:lpstr>
      <vt:lpstr>Decal Optimizations</vt:lpstr>
      <vt:lpstr>Decal Optimizations</vt:lpstr>
      <vt:lpstr>Example: Blood Smears</vt:lpstr>
      <vt:lpstr>Blood Smears, 1 of 4</vt:lpstr>
      <vt:lpstr>Blood Smears, 2 of 4</vt:lpstr>
      <vt:lpstr>Blood Smears, 3 of 4</vt:lpstr>
      <vt:lpstr>Blood Smears, 4 of 4</vt:lpstr>
      <vt:lpstr>Screen-space Blood Effects</vt:lpstr>
      <vt:lpstr>World-space Blood Effects</vt:lpstr>
      <vt:lpstr>Surface-space Blood Effects</vt:lpstr>
      <vt:lpstr>Example: Surface-space</vt:lpstr>
      <vt:lpstr>Fluid Simulation</vt:lpstr>
      <vt:lpstr>Example: Riftworm Heart Chamber</vt:lpstr>
      <vt:lpstr>Blood Techniques</vt:lpstr>
      <vt:lpstr>Morphing Blood Geometry</vt:lpstr>
      <vt:lpstr>Blood Techniques</vt:lpstr>
      <vt:lpstr>In Conclusion</vt:lpstr>
      <vt:lpstr>About Daniel Wright</vt:lpstr>
      <vt:lpstr>Topics Daniel Wright</vt:lpstr>
      <vt:lpstr>Topics Daniel Wright</vt:lpstr>
      <vt:lpstr>Game Character Lighting Goals</vt:lpstr>
      <vt:lpstr>Background</vt:lpstr>
      <vt:lpstr>Background</vt:lpstr>
      <vt:lpstr>Background</vt:lpstr>
      <vt:lpstr>Background</vt:lpstr>
      <vt:lpstr>Background</vt:lpstr>
      <vt:lpstr>Introducing the Light Environment</vt:lpstr>
      <vt:lpstr>Incident Lighting Representation</vt:lpstr>
      <vt:lpstr>Creating the Light Environment</vt:lpstr>
      <vt:lpstr>Creating the Light Environment</vt:lpstr>
      <vt:lpstr>Creating the Light Environment</vt:lpstr>
      <vt:lpstr>Applying the Light Environment</vt:lpstr>
      <vt:lpstr>Applying the Light Environment</vt:lpstr>
      <vt:lpstr>Applying the Light Environment</vt:lpstr>
      <vt:lpstr>Applying the Light Environment</vt:lpstr>
      <vt:lpstr>Applying the Light Environment</vt:lpstr>
      <vt:lpstr>Character Shadowing</vt:lpstr>
      <vt:lpstr>Character Shadowing</vt:lpstr>
      <vt:lpstr>Cinematic Character Lighting</vt:lpstr>
      <vt:lpstr>In Conclusion</vt:lpstr>
      <vt:lpstr>Topics Daniel Wright</vt:lpstr>
      <vt:lpstr>Topics Daniel Wright</vt:lpstr>
      <vt:lpstr>Screen Space Ambient Occlusion  Review</vt:lpstr>
      <vt:lpstr>Screen Space Ambient Occlusion  Review</vt:lpstr>
      <vt:lpstr>Screen Space Ambient Occlusion  Review</vt:lpstr>
      <vt:lpstr>Screen Space Ambient Occlusion  Review</vt:lpstr>
      <vt:lpstr>Baseline</vt:lpstr>
      <vt:lpstr>Baseline</vt:lpstr>
      <vt:lpstr>Baseline</vt:lpstr>
      <vt:lpstr>Screen Space Ambient Occlusion Optimizations </vt:lpstr>
      <vt:lpstr>Occlusion Pass</vt:lpstr>
      <vt:lpstr>Occlusion Pass</vt:lpstr>
      <vt:lpstr>Occlusion Pass</vt:lpstr>
      <vt:lpstr>Down sampling</vt:lpstr>
      <vt:lpstr>Down sampling</vt:lpstr>
      <vt:lpstr>Down sampling</vt:lpstr>
      <vt:lpstr>Down sampling</vt:lpstr>
      <vt:lpstr>Results</vt:lpstr>
      <vt:lpstr>Temporal Filter</vt:lpstr>
      <vt:lpstr>Temporal Filter</vt:lpstr>
      <vt:lpstr>Temporal Filter</vt:lpstr>
      <vt:lpstr>Temporal Filter</vt:lpstr>
      <vt:lpstr>Temporal Filter</vt:lpstr>
      <vt:lpstr>Temporal Filter</vt:lpstr>
      <vt:lpstr>Temporal Filter</vt:lpstr>
      <vt:lpstr>Temporal Filter</vt:lpstr>
      <vt:lpstr>Temporal Filter</vt:lpstr>
      <vt:lpstr>Temporal Filter</vt:lpstr>
      <vt:lpstr>Temporal Filter</vt:lpstr>
      <vt:lpstr>Without Temporal Filter</vt:lpstr>
      <vt:lpstr>With Temporal Filter</vt:lpstr>
      <vt:lpstr>Temporal Filter</vt:lpstr>
      <vt:lpstr>Temporal Filter</vt:lpstr>
      <vt:lpstr>Temporal Filter Gotchas</vt:lpstr>
      <vt:lpstr>Temporal Filter Limitations</vt:lpstr>
      <vt:lpstr>Computation Masking</vt:lpstr>
      <vt:lpstr>Computation Masking</vt:lpstr>
      <vt:lpstr>Computation Masking</vt:lpstr>
      <vt:lpstr>Computation Masking</vt:lpstr>
      <vt:lpstr>In Conclusion</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Rendering Techniques in Gears of War 2</dc:title>
  <dc:creator>Daniel Wright</dc:creator>
  <cp:lastModifiedBy>Niklas Smedberg</cp:lastModifiedBy>
  <cp:revision>927</cp:revision>
  <dcterms:created xsi:type="dcterms:W3CDTF">2008-10-22T19:38:11Z</dcterms:created>
  <dcterms:modified xsi:type="dcterms:W3CDTF">2009-03-19T20:45:04Z</dcterms:modified>
</cp:coreProperties>
</file>